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92" r:id="rId34"/>
    <p:sldId id="293" r:id="rId35"/>
  </p:sldIdLst>
  <p:sldSz cx="9144000" cy="6858000" type="screen4x3"/>
  <p:notesSz cx="9998075" cy="68659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94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0E33E74-0312-2671-C14B-0239C9779E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E4669D-51ED-DBE5-1D95-BBE4C2BFB9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62613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6A91-FFDC-4E7E-A8BD-9A95232E07AC}" type="datetimeFigureOut">
              <a:rPr lang="de-DE" smtClean="0"/>
              <a:t>04.01.2024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F9186B-B015-6A16-F327-367738782C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C8AFE8-4BC5-DE46-5490-5D71DCB57E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62613" y="652145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2F46C-1A7B-468D-9FF2-4F6B8D1E7B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72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488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63841" y="0"/>
            <a:ext cx="4332499" cy="34488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963AF3A9-62A4-462B-9084-36391FF8B70B}" type="datetimeFigureOut">
              <a:rPr lang="de-DE" smtClean="0"/>
              <a:t>04.01.2024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8838"/>
            <a:ext cx="30892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9808" y="3304233"/>
            <a:ext cx="7998460" cy="2703463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21053"/>
            <a:ext cx="4332499" cy="344886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63841" y="6521053"/>
            <a:ext cx="4332499" cy="344886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F084957E-C40C-4801-B529-AE290720F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2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23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55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415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224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PowerPoint-Präsentationen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7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93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27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89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50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5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17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122" y="1333627"/>
            <a:ext cx="835375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629400"/>
            <a:ext cx="2103120" cy="123111"/>
          </a:xfr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</a:t>
            </a:r>
            <a:r>
              <a:rPr lang="de-DE" dirty="0"/>
              <a:t>Ä</a:t>
            </a:r>
            <a:r>
              <a:rPr dirty="0"/>
              <a:t>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6569963"/>
            <a:ext cx="8789035" cy="287655"/>
          </a:xfrm>
          <a:custGeom>
            <a:avLst/>
            <a:gdLst/>
            <a:ahLst/>
            <a:cxnLst/>
            <a:rect l="l" t="t" r="r" b="b"/>
            <a:pathLst>
              <a:path w="8789035" h="287654">
                <a:moveTo>
                  <a:pt x="8788781" y="0"/>
                </a:moveTo>
                <a:lnTo>
                  <a:pt x="0" y="0"/>
                </a:lnTo>
                <a:lnTo>
                  <a:pt x="0" y="287464"/>
                </a:lnTo>
                <a:lnTo>
                  <a:pt x="8788781" y="287464"/>
                </a:lnTo>
                <a:lnTo>
                  <a:pt x="8788781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67968"/>
            <a:ext cx="8789035" cy="5589905"/>
          </a:xfrm>
          <a:custGeom>
            <a:avLst/>
            <a:gdLst/>
            <a:ahLst/>
            <a:cxnLst/>
            <a:rect l="l" t="t" r="r" b="b"/>
            <a:pathLst>
              <a:path w="8789035" h="5589905">
                <a:moveTo>
                  <a:pt x="0" y="5589459"/>
                </a:moveTo>
                <a:lnTo>
                  <a:pt x="8788781" y="5589459"/>
                </a:lnTo>
                <a:lnTo>
                  <a:pt x="8788781" y="5301995"/>
                </a:lnTo>
                <a:lnTo>
                  <a:pt x="0" y="5301995"/>
                </a:lnTo>
                <a:lnTo>
                  <a:pt x="0" y="5589459"/>
                </a:lnTo>
                <a:close/>
              </a:path>
              <a:path w="8789035" h="5589905">
                <a:moveTo>
                  <a:pt x="0" y="0"/>
                </a:moveTo>
                <a:lnTo>
                  <a:pt x="8520430" y="0"/>
                </a:lnTo>
                <a:lnTo>
                  <a:pt x="8547481" y="3175"/>
                </a:lnTo>
                <a:lnTo>
                  <a:pt x="8574532" y="6350"/>
                </a:lnTo>
                <a:lnTo>
                  <a:pt x="8599932" y="12700"/>
                </a:lnTo>
                <a:lnTo>
                  <a:pt x="8623681" y="22225"/>
                </a:lnTo>
                <a:lnTo>
                  <a:pt x="8647430" y="31750"/>
                </a:lnTo>
                <a:lnTo>
                  <a:pt x="8690356" y="55499"/>
                </a:lnTo>
                <a:lnTo>
                  <a:pt x="8726932" y="88900"/>
                </a:lnTo>
                <a:lnTo>
                  <a:pt x="8753856" y="128524"/>
                </a:lnTo>
                <a:lnTo>
                  <a:pt x="8776081" y="171450"/>
                </a:lnTo>
                <a:lnTo>
                  <a:pt x="8785606" y="217424"/>
                </a:lnTo>
                <a:lnTo>
                  <a:pt x="8788781" y="241300"/>
                </a:lnTo>
                <a:lnTo>
                  <a:pt x="8788781" y="5313680"/>
                </a:lnTo>
                <a:lnTo>
                  <a:pt x="0" y="53136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7868" y="333756"/>
            <a:ext cx="3203448" cy="658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52" y="1382979"/>
            <a:ext cx="452437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188" y="2648534"/>
            <a:ext cx="8310880" cy="331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75134" y="6658689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Holder 5"/>
          <p:cNvSpPr txBox="1">
            <a:spLocks/>
          </p:cNvSpPr>
          <p:nvPr userDrawn="1"/>
        </p:nvSpPr>
        <p:spPr>
          <a:xfrm>
            <a:off x="465746" y="6633051"/>
            <a:ext cx="621665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de-DE" dirty="0"/>
              <a:t>14.07.2022</a:t>
            </a:r>
          </a:p>
        </p:txBody>
      </p:sp>
      <p:pic>
        <p:nvPicPr>
          <p:cNvPr id="11" name="Grafik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hportal-paedagogik.d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rostock.de/studium/studienorientierung/studienberatung0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7967"/>
            <a:ext cx="8789035" cy="5589905"/>
          </a:xfrm>
          <a:custGeom>
            <a:avLst/>
            <a:gdLst/>
            <a:ahLst/>
            <a:cxnLst/>
            <a:rect l="l" t="t" r="r" b="b"/>
            <a:pathLst>
              <a:path w="8789035" h="5589905">
                <a:moveTo>
                  <a:pt x="0" y="5589459"/>
                </a:moveTo>
                <a:lnTo>
                  <a:pt x="8788781" y="5589459"/>
                </a:lnTo>
                <a:lnTo>
                  <a:pt x="8788781" y="5301995"/>
                </a:lnTo>
                <a:lnTo>
                  <a:pt x="0" y="5301995"/>
                </a:lnTo>
                <a:lnTo>
                  <a:pt x="0" y="5589459"/>
                </a:lnTo>
                <a:close/>
              </a:path>
              <a:path w="8789035" h="5589905">
                <a:moveTo>
                  <a:pt x="0" y="0"/>
                </a:moveTo>
                <a:lnTo>
                  <a:pt x="8520430" y="0"/>
                </a:lnTo>
                <a:lnTo>
                  <a:pt x="8547481" y="3175"/>
                </a:lnTo>
                <a:lnTo>
                  <a:pt x="8574532" y="6350"/>
                </a:lnTo>
                <a:lnTo>
                  <a:pt x="8599932" y="12700"/>
                </a:lnTo>
                <a:lnTo>
                  <a:pt x="8623681" y="22225"/>
                </a:lnTo>
                <a:lnTo>
                  <a:pt x="8647430" y="31750"/>
                </a:lnTo>
                <a:lnTo>
                  <a:pt x="8690356" y="55499"/>
                </a:lnTo>
                <a:lnTo>
                  <a:pt x="8726932" y="88900"/>
                </a:lnTo>
                <a:lnTo>
                  <a:pt x="8753856" y="128524"/>
                </a:lnTo>
                <a:lnTo>
                  <a:pt x="8776081" y="171450"/>
                </a:lnTo>
                <a:lnTo>
                  <a:pt x="8785606" y="217424"/>
                </a:lnTo>
                <a:lnTo>
                  <a:pt x="8788781" y="241300"/>
                </a:lnTo>
                <a:lnTo>
                  <a:pt x="8788781" y="5313680"/>
                </a:lnTo>
                <a:lnTo>
                  <a:pt x="0" y="53136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33756"/>
            <a:ext cx="8785860" cy="6524625"/>
            <a:chOff x="0" y="333756"/>
            <a:chExt cx="8785860" cy="6524625"/>
          </a:xfrm>
        </p:grpSpPr>
        <p:sp>
          <p:nvSpPr>
            <p:cNvPr id="4" name="object 4"/>
            <p:cNvSpPr/>
            <p:nvPr/>
          </p:nvSpPr>
          <p:spPr>
            <a:xfrm>
              <a:off x="467867" y="333756"/>
              <a:ext cx="3203448" cy="658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2122"/>
              <a:ext cx="8785859" cy="5865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127" y="1307718"/>
            <a:ext cx="7748905" cy="1704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0" marR="392430" algn="ctr">
              <a:lnSpc>
                <a:spcPct val="100000"/>
              </a:lnSpc>
              <a:spcBef>
                <a:spcPts val="95"/>
              </a:spcBef>
            </a:pPr>
            <a:r>
              <a:rPr lang="de-DE" sz="2200" spc="-5" dirty="0" smtClean="0">
                <a:solidFill>
                  <a:srgbClr val="000000"/>
                </a:solidFill>
              </a:rPr>
              <a:t/>
            </a:r>
            <a:br>
              <a:rPr lang="de-DE" sz="2200" spc="-5" dirty="0" smtClean="0">
                <a:solidFill>
                  <a:srgbClr val="000000"/>
                </a:solidFill>
              </a:rPr>
            </a:br>
            <a:r>
              <a:rPr lang="de-DE" sz="2200" spc="-5" dirty="0">
                <a:solidFill>
                  <a:srgbClr val="000000"/>
                </a:solidFill>
              </a:rPr>
              <a:t/>
            </a:r>
            <a:br>
              <a:rPr lang="de-DE" sz="2200" spc="-5" dirty="0">
                <a:solidFill>
                  <a:srgbClr val="000000"/>
                </a:solidFill>
              </a:rPr>
            </a:br>
            <a:r>
              <a:rPr sz="2200" spc="-5" dirty="0" err="1" smtClean="0">
                <a:solidFill>
                  <a:srgbClr val="000000"/>
                </a:solidFill>
              </a:rPr>
              <a:t>Prüfungskonsultation</a:t>
            </a:r>
            <a:r>
              <a:rPr sz="2200" spc="-5" dirty="0" smtClean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für die mündlichen Prüfungen  im Modul:</a:t>
            </a:r>
            <a:endParaRPr sz="2200" dirty="0"/>
          </a:p>
          <a:p>
            <a:pPr marL="12065" marR="5080" algn="ctr">
              <a:lnSpc>
                <a:spcPct val="100000"/>
              </a:lnSpc>
              <a:tabLst>
                <a:tab pos="3544570" algn="l"/>
              </a:tabLst>
            </a:pPr>
            <a:endParaRPr sz="2200"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234188" y="2648534"/>
            <a:ext cx="8310880" cy="3359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5"/>
              </a:spcBef>
            </a:pPr>
            <a:endParaRPr spc="-5" dirty="0"/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„Theorien und </a:t>
            </a:r>
            <a:r>
              <a:rPr spc="-10" dirty="0"/>
              <a:t>Konzepte </a:t>
            </a:r>
            <a:r>
              <a:rPr spc="-5" dirty="0"/>
              <a:t>der Schulpädagogik, der allgemeinen  Didaktik und der </a:t>
            </a:r>
            <a:r>
              <a:rPr dirty="0"/>
              <a:t>schul- </a:t>
            </a:r>
            <a:r>
              <a:rPr spc="-5" dirty="0"/>
              <a:t>und</a:t>
            </a:r>
            <a:r>
              <a:rPr spc="105" dirty="0"/>
              <a:t> </a:t>
            </a:r>
            <a:r>
              <a:rPr spc="-5" dirty="0"/>
              <a:t>unterrichtsbezogenen</a:t>
            </a:r>
          </a:p>
          <a:p>
            <a:pPr marL="3810" algn="ctr">
              <a:lnSpc>
                <a:spcPct val="100000"/>
              </a:lnSpc>
            </a:pPr>
            <a:r>
              <a:rPr spc="-5" dirty="0"/>
              <a:t>Bildungsforschung“</a:t>
            </a:r>
          </a:p>
          <a:p>
            <a:pPr marL="5080" algn="ctr">
              <a:lnSpc>
                <a:spcPct val="100000"/>
              </a:lnSpc>
            </a:pPr>
            <a:r>
              <a:rPr spc="-5" dirty="0"/>
              <a:t>(SPSO</a:t>
            </a:r>
            <a:r>
              <a:rPr spc="-10" dirty="0"/>
              <a:t> </a:t>
            </a:r>
            <a:r>
              <a:rPr spc="-5" dirty="0"/>
              <a:t>2019</a:t>
            </a:r>
            <a:r>
              <a:rPr lang="de-DE" spc="-5" dirty="0"/>
              <a:t>, SPSO 2021 und SPSO 2022</a:t>
            </a:r>
            <a:r>
              <a:rPr spc="-5" dirty="0"/>
              <a:t>)</a:t>
            </a:r>
          </a:p>
          <a:p>
            <a:pPr marL="5715" algn="ctr">
              <a:lnSpc>
                <a:spcPct val="100000"/>
              </a:lnSpc>
            </a:pPr>
            <a:r>
              <a:rPr lang="de-DE" spc="-5" dirty="0" smtClean="0"/>
              <a:t>Winter</a:t>
            </a:r>
            <a:r>
              <a:rPr spc="-5" dirty="0" smtClean="0"/>
              <a:t>semester</a:t>
            </a:r>
            <a:r>
              <a:rPr lang="de-DE" spc="-10" dirty="0" smtClean="0"/>
              <a:t> </a:t>
            </a:r>
            <a:r>
              <a:rPr lang="de-DE" spc="-5" dirty="0" smtClean="0"/>
              <a:t>2023/2024</a:t>
            </a:r>
            <a:endParaRPr spc="-5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/>
          </a:p>
          <a:p>
            <a:pPr marL="2938145" marR="1270000" indent="-1278890">
              <a:lnSpc>
                <a:spcPct val="100000"/>
              </a:lnSpc>
            </a:pPr>
            <a:r>
              <a:rPr sz="2000" spc="-5" dirty="0">
                <a:latin typeface="Liberation Sans Narrow"/>
                <a:cs typeface="Liberation Sans Narrow"/>
              </a:rPr>
              <a:t>Institut</a:t>
            </a:r>
            <a:r>
              <a:rPr sz="2000" spc="-2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für</a:t>
            </a:r>
            <a:r>
              <a:rPr sz="2000" spc="-150" dirty="0">
                <a:latin typeface="Liberation Sans Narrow"/>
                <a:cs typeface="Liberation Sans Narrow"/>
              </a:rPr>
              <a:t> </a:t>
            </a:r>
            <a:r>
              <a:rPr sz="2000" spc="-125" dirty="0">
                <a:latin typeface="Liberation Sans Narrow"/>
                <a:cs typeface="Liberation Sans Narrow"/>
              </a:rPr>
              <a:t>Schulpädagogik</a:t>
            </a:r>
            <a:r>
              <a:rPr sz="2000" spc="-17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und</a:t>
            </a:r>
            <a:r>
              <a:rPr sz="2000" spc="-2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Bildungsforschung</a:t>
            </a:r>
            <a:r>
              <a:rPr sz="2000" spc="-18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(ISB)  </a:t>
            </a:r>
            <a:r>
              <a:rPr lang="de-DE" sz="2000" dirty="0" smtClean="0">
                <a:latin typeface="Liberation Sans Narrow"/>
                <a:cs typeface="Liberation Sans Narrow"/>
              </a:rPr>
              <a:t>25.01</a:t>
            </a:r>
            <a:r>
              <a:rPr sz="2000" spc="-10" dirty="0" smtClean="0">
                <a:latin typeface="Liberation Sans Narrow"/>
                <a:cs typeface="Liberation Sans Narrow"/>
              </a:rPr>
              <a:t>.202</a:t>
            </a:r>
            <a:r>
              <a:rPr lang="de-DE" sz="2000" spc="-10" dirty="0">
                <a:latin typeface="Liberation Sans Narrow"/>
                <a:cs typeface="Liberation Sans Narrow"/>
              </a:rPr>
              <a:t>4</a:t>
            </a:r>
            <a:r>
              <a:rPr sz="2000" spc="-10" dirty="0" smtClean="0">
                <a:latin typeface="Liberation Sans Narrow"/>
                <a:cs typeface="Liberation Sans Narrow"/>
              </a:rPr>
              <a:t>, </a:t>
            </a:r>
            <a:r>
              <a:rPr sz="2000" spc="-5" dirty="0">
                <a:latin typeface="Liberation Sans Narrow"/>
                <a:cs typeface="Liberation Sans Narrow"/>
              </a:rPr>
              <a:t>17.15 </a:t>
            </a:r>
            <a:r>
              <a:rPr lang="de-DE" sz="2000" spc="-200" dirty="0"/>
              <a:t>-</a:t>
            </a:r>
            <a:r>
              <a:rPr sz="2000" spc="-200" dirty="0"/>
              <a:t> </a:t>
            </a:r>
            <a:r>
              <a:rPr sz="2000" spc="-5" dirty="0">
                <a:latin typeface="Liberation Sans Narrow"/>
                <a:cs typeface="Liberation Sans Narrow"/>
              </a:rPr>
              <a:t>18.45</a:t>
            </a:r>
            <a:r>
              <a:rPr sz="2000" spc="-15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Uhr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</a:t>
            </a:fld>
            <a:endParaRPr lang="de-DE"/>
          </a:p>
        </p:txBody>
      </p:sp>
      <p:pic>
        <p:nvPicPr>
          <p:cNvPr id="14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38325"/>
            <a:ext cx="7581265" cy="45275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486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sz="2000" dirty="0">
                <a:latin typeface="Arial"/>
                <a:cs typeface="Arial"/>
              </a:rPr>
              <a:t>Nutzen Sie </a:t>
            </a:r>
            <a:r>
              <a:rPr sz="2000" spc="-15" dirty="0">
                <a:latin typeface="Arial"/>
                <a:cs typeface="Arial"/>
              </a:rPr>
              <a:t>frühzeitig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 </a:t>
            </a:r>
            <a:r>
              <a:rPr sz="2000" spc="-70" dirty="0">
                <a:latin typeface="Arial"/>
                <a:cs typeface="Arial"/>
              </a:rPr>
              <a:t>Möglichkeit </a:t>
            </a:r>
            <a:r>
              <a:rPr sz="2000" dirty="0">
                <a:latin typeface="Arial"/>
                <a:cs typeface="Arial"/>
              </a:rPr>
              <a:t>der </a:t>
            </a:r>
            <a:r>
              <a:rPr sz="2000" spc="-5" dirty="0" err="1">
                <a:latin typeface="Arial"/>
                <a:cs typeface="Arial"/>
              </a:rPr>
              <a:t>Konsultation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um  Themen,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Inhalte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Literatur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abzustimmen.</a:t>
            </a:r>
            <a:endParaRPr sz="2000" dirty="0">
              <a:latin typeface="Arial"/>
              <a:cs typeface="Arial"/>
            </a:endParaRPr>
          </a:p>
          <a:p>
            <a:pPr marL="355600" marR="269240" indent="-342900">
              <a:lnSpc>
                <a:spcPct val="100000"/>
              </a:lnSpc>
              <a:spcBef>
                <a:spcPts val="159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Gehen </a:t>
            </a:r>
            <a:r>
              <a:rPr sz="2000" spc="-5" dirty="0">
                <a:latin typeface="Arial"/>
                <a:cs typeface="Arial"/>
              </a:rPr>
              <a:t>Sie vorbereitet </a:t>
            </a:r>
            <a:r>
              <a:rPr sz="2000" dirty="0">
                <a:latin typeface="Arial"/>
                <a:cs typeface="Arial"/>
              </a:rPr>
              <a:t>in die </a:t>
            </a:r>
            <a:r>
              <a:rPr sz="2000" spc="-5" dirty="0">
                <a:latin typeface="Arial"/>
                <a:cs typeface="Arial"/>
              </a:rPr>
              <a:t>Konsultation </a:t>
            </a:r>
            <a:r>
              <a:rPr sz="2000" dirty="0">
                <a:latin typeface="Arial"/>
                <a:cs typeface="Arial"/>
              </a:rPr>
              <a:t>und nutzen </a:t>
            </a:r>
            <a:r>
              <a:rPr sz="2000" spc="-5" dirty="0" err="1">
                <a:latin typeface="Arial"/>
                <a:cs typeface="Arial"/>
              </a:rPr>
              <a:t>Sie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</a:t>
            </a:r>
            <a:r>
              <a:rPr lang="de-DE" sz="2000" spc="-5" dirty="0">
                <a:latin typeface="Arial"/>
                <a:cs typeface="Arial"/>
              </a:rPr>
              <a:t>Formblatt</a:t>
            </a:r>
            <a:r>
              <a:rPr sz="2000" spc="-5" dirty="0" err="1">
                <a:latin typeface="Arial"/>
                <a:cs typeface="Arial"/>
              </a:rPr>
              <a:t>vordruck</a:t>
            </a:r>
            <a:r>
              <a:rPr lang="de-DE" sz="2000" spc="-5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 (</a:t>
            </a:r>
            <a:r>
              <a:rPr lang="de-DE" sz="2000" spc="-5" dirty="0">
                <a:latin typeface="Arial"/>
                <a:cs typeface="Arial"/>
              </a:rPr>
              <a:t>https://www.isb.uni-rostock.de/pruefungen/</a:t>
            </a:r>
            <a:r>
              <a:rPr sz="2000" spc="-5" dirty="0">
                <a:latin typeface="Arial"/>
                <a:cs typeface="Arial"/>
              </a:rPr>
              <a:t>)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Bringen</a:t>
            </a:r>
            <a:r>
              <a:rPr sz="2000" dirty="0">
                <a:latin typeface="Arial"/>
                <a:cs typeface="Arial"/>
              </a:rPr>
              <a:t> Sie </a:t>
            </a:r>
            <a:r>
              <a:rPr sz="2000" dirty="0" err="1">
                <a:latin typeface="Arial"/>
                <a:cs typeface="Arial"/>
              </a:rPr>
              <a:t>mögliche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Literaturlisten</a:t>
            </a:r>
            <a:r>
              <a:rPr sz="2000" spc="-5" dirty="0">
                <a:latin typeface="Arial"/>
                <a:cs typeface="Arial"/>
              </a:rPr>
              <a:t> und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Thesenpapiere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mit.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1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Informieren Sie </a:t>
            </a:r>
            <a:r>
              <a:rPr sz="2000" dirty="0">
                <a:latin typeface="Arial"/>
                <a:cs typeface="Arial"/>
              </a:rPr>
              <a:t>sich </a:t>
            </a:r>
            <a:r>
              <a:rPr sz="2000" spc="-5" dirty="0">
                <a:latin typeface="Arial"/>
                <a:cs typeface="Arial"/>
              </a:rPr>
              <a:t>eigenständig </a:t>
            </a:r>
            <a:r>
              <a:rPr sz="2000" dirty="0">
                <a:latin typeface="Arial"/>
                <a:cs typeface="Arial"/>
              </a:rPr>
              <a:t>über Ihren </a:t>
            </a:r>
            <a:r>
              <a:rPr sz="2000" spc="-5" dirty="0">
                <a:latin typeface="Arial"/>
                <a:cs typeface="Arial"/>
              </a:rPr>
              <a:t>Prüfungstermin</a:t>
            </a:r>
            <a:r>
              <a:rPr sz="2000" spc="-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Ihrem </a:t>
            </a:r>
            <a:r>
              <a:rPr sz="2000" spc="-5" dirty="0">
                <a:latin typeface="Arial"/>
                <a:cs typeface="Arial"/>
              </a:rPr>
              <a:t>Prüfungsaccount </a:t>
            </a:r>
            <a:r>
              <a:rPr sz="2000" dirty="0">
                <a:latin typeface="Arial"/>
                <a:cs typeface="Arial"/>
              </a:rPr>
              <a:t>beim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ZPA.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59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spc="-10" dirty="0">
                <a:latin typeface="Arial"/>
                <a:cs typeface="Arial"/>
              </a:rPr>
              <a:t>schicken </a:t>
            </a: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Ihr</a:t>
            </a:r>
            <a:r>
              <a:rPr lang="de-DE" sz="2000" dirty="0">
                <a:latin typeface="Arial"/>
                <a:cs typeface="Arial"/>
              </a:rPr>
              <a:t> Formblatt</a:t>
            </a:r>
            <a:r>
              <a:rPr lang="de-DE" sz="2000" spc="-5" dirty="0">
                <a:latin typeface="Arial"/>
                <a:cs typeface="Arial"/>
              </a:rPr>
              <a:t> (und die Einverständniserklärung im Fall der digitalen MP)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sieben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Kalendertage</a:t>
            </a:r>
            <a:r>
              <a:rPr lang="de-DE" sz="2000" spc="-5" dirty="0">
                <a:latin typeface="Arial"/>
                <a:cs typeface="Arial"/>
              </a:rPr>
              <a:t> vor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 </a:t>
            </a:r>
            <a:r>
              <a:rPr sz="2000" dirty="0" err="1">
                <a:latin typeface="Arial"/>
                <a:cs typeface="Arial"/>
              </a:rPr>
              <a:t>Prüfung</a:t>
            </a:r>
            <a:r>
              <a:rPr sz="2000" dirty="0">
                <a:latin typeface="Arial"/>
                <a:cs typeface="Arial"/>
              </a:rPr>
              <a:t> an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lang="de-DE" sz="2000" spc="-175" dirty="0">
                <a:latin typeface="Arial"/>
                <a:cs typeface="Arial"/>
              </a:rPr>
              <a:t>beiden </a:t>
            </a:r>
            <a:r>
              <a:rPr sz="2000" spc="-5" dirty="0" err="1">
                <a:latin typeface="Arial"/>
                <a:cs typeface="Arial"/>
              </a:rPr>
              <a:t>Prüfenden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Nehmen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gesamten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Prozess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aktive</a:t>
            </a:r>
            <a:r>
              <a:rPr sz="20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Rolle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5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Rahmenbedingungen</a:t>
            </a:r>
            <a:r>
              <a:rPr spc="-280" dirty="0"/>
              <a:t> </a:t>
            </a:r>
            <a:r>
              <a:rPr spc="-5" dirty="0"/>
              <a:t>(3/4)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10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6EDA78-173A-E094-0E0C-5B2A1C03D5AB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10333"/>
            <a:ext cx="7785100" cy="40299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Abmeldung </a:t>
            </a:r>
            <a:r>
              <a:rPr sz="2000" b="1" spc="-10" dirty="0">
                <a:latin typeface="Arial"/>
                <a:cs typeface="Arial"/>
              </a:rPr>
              <a:t>von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lang="de-DE" sz="2000" b="1" spc="-95" dirty="0">
                <a:latin typeface="Arial"/>
                <a:cs typeface="Arial"/>
              </a:rPr>
              <a:t>der </a:t>
            </a:r>
            <a:r>
              <a:rPr sz="2000" b="1" dirty="0" err="1">
                <a:latin typeface="Arial"/>
                <a:cs typeface="Arial"/>
              </a:rPr>
              <a:t>Prüfung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Arial"/>
              <a:cs typeface="Arial"/>
            </a:endParaRPr>
          </a:p>
          <a:p>
            <a:pPr marL="12700" marR="391160" algn="just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spc="-10" dirty="0" err="1">
                <a:latin typeface="Arial"/>
                <a:cs typeface="Arial"/>
              </a:rPr>
              <a:t>beachten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Sie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dass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 </a:t>
            </a:r>
            <a:r>
              <a:rPr sz="2000" spc="-10" dirty="0">
                <a:latin typeface="Arial"/>
                <a:cs typeface="Arial"/>
              </a:rPr>
              <a:t>Planung </a:t>
            </a:r>
            <a:r>
              <a:rPr sz="2000" spc="-5" dirty="0">
                <a:latin typeface="Arial"/>
                <a:cs typeface="Arial"/>
              </a:rPr>
              <a:t>und Durchführung </a:t>
            </a:r>
            <a:r>
              <a:rPr sz="2000" spc="-10" dirty="0">
                <a:latin typeface="Arial"/>
                <a:cs typeface="Arial"/>
              </a:rPr>
              <a:t>von  Konsultationen </a:t>
            </a:r>
            <a:r>
              <a:rPr sz="2000" spc="-5" dirty="0">
                <a:latin typeface="Arial"/>
                <a:cs typeface="Arial"/>
              </a:rPr>
              <a:t>und Prüfungen </a:t>
            </a:r>
            <a:r>
              <a:rPr sz="2000" spc="-10" dirty="0">
                <a:latin typeface="Arial"/>
                <a:cs typeface="Arial"/>
              </a:rPr>
              <a:t>für </a:t>
            </a:r>
            <a:r>
              <a:rPr sz="2000" spc="-5" dirty="0">
                <a:latin typeface="Arial"/>
                <a:cs typeface="Arial"/>
              </a:rPr>
              <a:t>die Prüferinnen </a:t>
            </a:r>
            <a:r>
              <a:rPr sz="2000" spc="-10" dirty="0">
                <a:latin typeface="Arial"/>
                <a:cs typeface="Arial"/>
              </a:rPr>
              <a:t>und Prüfer </a:t>
            </a:r>
            <a:r>
              <a:rPr sz="2000" dirty="0" err="1">
                <a:latin typeface="Arial"/>
                <a:cs typeface="Arial"/>
              </a:rPr>
              <a:t>bei</a:t>
            </a:r>
            <a:r>
              <a:rPr sz="2000" dirty="0">
                <a:latin typeface="Arial"/>
                <a:cs typeface="Arial"/>
              </a:rPr>
              <a:t>  </a:t>
            </a:r>
            <a:r>
              <a:rPr lang="de-DE" sz="2000" spc="-10" dirty="0">
                <a:latin typeface="Arial"/>
                <a:cs typeface="Arial"/>
              </a:rPr>
              <a:t> </a:t>
            </a:r>
            <a:r>
              <a:rPr lang="de-DE" sz="2000" spc="-10">
                <a:latin typeface="Arial"/>
                <a:cs typeface="Arial"/>
              </a:rPr>
              <a:t>rund </a:t>
            </a:r>
            <a:r>
              <a:rPr lang="de-DE" sz="2000" spc="-10" smtClean="0">
                <a:latin typeface="Arial"/>
                <a:cs typeface="Arial"/>
              </a:rPr>
              <a:t>340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Prüfungsanmeldungen </a:t>
            </a:r>
            <a:r>
              <a:rPr sz="2000" spc="-5" dirty="0">
                <a:latin typeface="Arial"/>
                <a:cs typeface="Arial"/>
              </a:rPr>
              <a:t>mit </a:t>
            </a:r>
            <a:r>
              <a:rPr sz="2000" spc="-10" dirty="0">
                <a:latin typeface="Arial"/>
                <a:cs typeface="Arial"/>
              </a:rPr>
              <a:t>einem </a:t>
            </a:r>
            <a:r>
              <a:rPr sz="2000" spc="-5" dirty="0">
                <a:latin typeface="Arial"/>
                <a:cs typeface="Arial"/>
              </a:rPr>
              <a:t>erheblichen </a:t>
            </a:r>
            <a:r>
              <a:rPr sz="2000" spc="-10" dirty="0">
                <a:latin typeface="Arial"/>
                <a:cs typeface="Arial"/>
              </a:rPr>
              <a:t>zeitlichen  </a:t>
            </a:r>
            <a:r>
              <a:rPr sz="2000" dirty="0">
                <a:latin typeface="Arial"/>
                <a:cs typeface="Arial"/>
              </a:rPr>
              <a:t>Aufwand </a:t>
            </a:r>
            <a:r>
              <a:rPr sz="2000" spc="-5" dirty="0">
                <a:latin typeface="Arial"/>
                <a:cs typeface="Arial"/>
              </a:rPr>
              <a:t>verbunden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ist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lang="de-DE" sz="2000" spc="-10" dirty="0">
                <a:latin typeface="Arial"/>
                <a:cs typeface="Arial"/>
              </a:rPr>
              <a:t> Des Weiteren gilt, dass alle Corona-Sonderregelungen für die Prüfungen durch das Rektorat aufgehoben wurden. Die RPO-LA gilt damit wieder ohne Ausnahmen.</a:t>
            </a:r>
            <a:endParaRPr sz="21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Der </a:t>
            </a:r>
            <a:r>
              <a:rPr sz="2000" spc="-5" dirty="0">
                <a:latin typeface="Arial"/>
                <a:cs typeface="Arial"/>
              </a:rPr>
              <a:t>Nichtantritt </a:t>
            </a:r>
            <a:r>
              <a:rPr sz="2000" dirty="0">
                <a:latin typeface="Arial"/>
                <a:cs typeface="Arial"/>
              </a:rPr>
              <a:t>zur Prüfung ist </a:t>
            </a:r>
            <a:r>
              <a:rPr sz="2000" spc="-5" dirty="0" err="1">
                <a:latin typeface="Arial"/>
                <a:cs typeface="Arial"/>
              </a:rPr>
              <a:t>unverzüglich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de-DE" sz="2000" dirty="0">
                <a:latin typeface="Arial"/>
                <a:cs typeface="Arial"/>
              </a:rPr>
              <a:t>dem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ZPA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 </a:t>
            </a:r>
            <a:r>
              <a:rPr sz="2000" spc="-5" dirty="0">
                <a:latin typeface="Arial"/>
                <a:cs typeface="Arial"/>
              </a:rPr>
              <a:t>Prüfenden bekannt </a:t>
            </a:r>
            <a:r>
              <a:rPr sz="2000" dirty="0" err="1">
                <a:latin typeface="Arial"/>
                <a:cs typeface="Arial"/>
              </a:rPr>
              <a:t>zu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geben</a:t>
            </a:r>
            <a:r>
              <a:rPr lang="de-DE" sz="2000" spc="-5" dirty="0">
                <a:latin typeface="Arial"/>
                <a:cs typeface="Arial"/>
              </a:rPr>
              <a:t> (siehe Homepage des ZPA: aktuelle Meldungen)</a:t>
            </a:r>
            <a:r>
              <a:rPr sz="2000" spc="-5" dirty="0">
                <a:latin typeface="Arial"/>
                <a:cs typeface="Arial"/>
              </a:rPr>
              <a:t>!</a:t>
            </a:r>
            <a:endParaRPr lang="de-DE" sz="2000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7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5" dirty="0"/>
              <a:t>Rahmenbedingungen</a:t>
            </a:r>
            <a:r>
              <a:rPr spc="-145" dirty="0"/>
              <a:t> </a:t>
            </a:r>
            <a:r>
              <a:rPr spc="-5" dirty="0"/>
              <a:t>(4/4)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6996912-F3F4-3553-C103-888E1764F1A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22" y="1405509"/>
            <a:ext cx="4529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3. </a:t>
            </a:r>
            <a:r>
              <a:rPr spc="-5" dirty="0"/>
              <a:t>Prüfungsanforderungen</a:t>
            </a:r>
            <a:r>
              <a:rPr spc="-235" dirty="0"/>
              <a:t> </a:t>
            </a:r>
            <a:r>
              <a:rPr spc="-5" dirty="0"/>
              <a:t>(</a:t>
            </a:r>
            <a:r>
              <a:rPr spc="-5" dirty="0" smtClean="0"/>
              <a:t>1/</a:t>
            </a:r>
            <a:r>
              <a:rPr lang="de-DE" spc="-5" dirty="0" smtClean="0"/>
              <a:t>7</a:t>
            </a:r>
            <a:r>
              <a:rPr spc="-5" dirty="0" smtClean="0"/>
              <a:t>)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952" y="2010282"/>
            <a:ext cx="8435848" cy="3888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7560" indent="-343535" algn="just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Die Prüfung </a:t>
            </a:r>
            <a:r>
              <a:rPr sz="2000" spc="-5" dirty="0">
                <a:latin typeface="Arial"/>
                <a:cs typeface="Arial"/>
              </a:rPr>
              <a:t>orientiert </a:t>
            </a:r>
            <a:r>
              <a:rPr sz="2000" dirty="0">
                <a:latin typeface="Arial"/>
                <a:cs typeface="Arial"/>
              </a:rPr>
              <a:t>sich an den </a:t>
            </a:r>
            <a:r>
              <a:rPr sz="2000" spc="-5" dirty="0">
                <a:latin typeface="Arial"/>
                <a:cs typeface="Arial"/>
              </a:rPr>
              <a:t>besuchten Veranstaltungen</a:t>
            </a:r>
            <a:r>
              <a:rPr sz="2000" spc="-200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4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</a:t>
            </a:r>
            <a:r>
              <a:rPr sz="2000" spc="-5" dirty="0">
                <a:latin typeface="Arial"/>
                <a:cs typeface="Arial"/>
              </a:rPr>
              <a:t>benannten Kompetenzen </a:t>
            </a:r>
            <a:r>
              <a:rPr sz="2000" dirty="0">
                <a:latin typeface="Arial"/>
                <a:cs typeface="Arial"/>
              </a:rPr>
              <a:t>in der </a:t>
            </a:r>
            <a:r>
              <a:rPr sz="2000" spc="-5" dirty="0">
                <a:latin typeface="Arial"/>
                <a:cs typeface="Arial"/>
              </a:rPr>
              <a:t>Modulbeschreibung.  </a:t>
            </a:r>
            <a:r>
              <a:rPr sz="2000" dirty="0">
                <a:latin typeface="Arial"/>
                <a:cs typeface="Arial"/>
              </a:rPr>
              <a:t>Es handelt </a:t>
            </a:r>
            <a:r>
              <a:rPr sz="2000" spc="-5" dirty="0">
                <a:latin typeface="Arial"/>
                <a:cs typeface="Arial"/>
              </a:rPr>
              <a:t>sich </a:t>
            </a:r>
            <a:r>
              <a:rPr sz="2000" dirty="0">
                <a:latin typeface="Arial"/>
                <a:cs typeface="Arial"/>
              </a:rPr>
              <a:t>um eine </a:t>
            </a:r>
            <a:r>
              <a:rPr sz="2000" b="1" spc="-5" dirty="0">
                <a:latin typeface="Arial"/>
                <a:cs typeface="Arial"/>
              </a:rPr>
              <a:t>Modul-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keine</a:t>
            </a:r>
            <a:r>
              <a:rPr sz="2000" spc="-4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Seminarprüfung.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  <a:tab pos="1844675" algn="l"/>
              </a:tabLst>
            </a:pPr>
            <a:r>
              <a:rPr sz="2000" dirty="0">
                <a:latin typeface="Arial"/>
                <a:cs typeface="Arial"/>
              </a:rPr>
              <a:t>Sie </a:t>
            </a:r>
            <a:r>
              <a:rPr sz="2000" spc="-10" dirty="0">
                <a:latin typeface="Arial"/>
                <a:cs typeface="Arial"/>
              </a:rPr>
              <a:t>sollten </a:t>
            </a:r>
            <a:r>
              <a:rPr sz="2000" dirty="0">
                <a:latin typeface="Arial"/>
                <a:cs typeface="Arial"/>
              </a:rPr>
              <a:t>in der Lage sein, Ihre Themen in den </a:t>
            </a:r>
            <a:r>
              <a:rPr sz="2000" spc="-125" dirty="0">
                <a:latin typeface="Arial"/>
                <a:cs typeface="Arial"/>
              </a:rPr>
              <a:t>Kontext </a:t>
            </a:r>
            <a:r>
              <a:rPr sz="2000" dirty="0">
                <a:latin typeface="Arial"/>
                <a:cs typeface="Arial"/>
              </a:rPr>
              <a:t>der  </a:t>
            </a:r>
            <a:r>
              <a:rPr sz="2000" b="1" spc="-5" dirty="0">
                <a:latin typeface="Arial"/>
                <a:cs typeface="Arial"/>
              </a:rPr>
              <a:t>Erziehungswissenschaft </a:t>
            </a:r>
            <a:r>
              <a:rPr sz="2000" b="1" dirty="0">
                <a:latin typeface="Arial"/>
                <a:cs typeface="Arial"/>
              </a:rPr>
              <a:t>als </a:t>
            </a:r>
            <a:r>
              <a:rPr sz="2000" b="1" spc="-15" dirty="0">
                <a:latin typeface="Arial"/>
                <a:cs typeface="Arial"/>
              </a:rPr>
              <a:t>Wissenschaftsdisziplin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einzuordnen 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Bezüge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zu</a:t>
            </a:r>
            <a:r>
              <a:rPr sz="2000" dirty="0">
                <a:latin typeface="Arial"/>
                <a:cs typeface="Arial"/>
              </a:rPr>
              <a:t> den </a:t>
            </a:r>
            <a:r>
              <a:rPr sz="2000" spc="-5" dirty="0">
                <a:latin typeface="Arial"/>
                <a:cs typeface="Arial"/>
              </a:rPr>
              <a:t>KMK-Bildungsstandards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herzustellen.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marR="165608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spc="-10" dirty="0">
                <a:latin typeface="Arial"/>
                <a:cs typeface="Arial"/>
              </a:rPr>
              <a:t>Maßgeblich </a:t>
            </a:r>
            <a:r>
              <a:rPr sz="2000" dirty="0">
                <a:latin typeface="Arial"/>
                <a:cs typeface="Arial"/>
              </a:rPr>
              <a:t>für die </a:t>
            </a:r>
            <a:r>
              <a:rPr sz="2000" spc="-5" dirty="0">
                <a:latin typeface="Arial"/>
                <a:cs typeface="Arial"/>
              </a:rPr>
              <a:t>Bewertung </a:t>
            </a:r>
            <a:r>
              <a:rPr sz="2000" dirty="0" err="1">
                <a:latin typeface="Arial"/>
                <a:cs typeface="Arial"/>
              </a:rPr>
              <a:t>sind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Gütekriterien</a:t>
            </a:r>
            <a:endParaRPr lang="de-DE" sz="2000" b="1" dirty="0">
              <a:latin typeface="Arial"/>
              <a:cs typeface="Arial"/>
            </a:endParaRPr>
          </a:p>
          <a:p>
            <a:pPr marL="12065" marR="1656080">
              <a:lnSpc>
                <a:spcPct val="100000"/>
              </a:lnSpc>
              <a:buClr>
                <a:srgbClr val="004799"/>
              </a:buClr>
              <a:tabLst>
                <a:tab pos="355600" algn="l"/>
                <a:tab pos="356235" algn="l"/>
              </a:tabLst>
            </a:pPr>
            <a:r>
              <a:rPr lang="de-DE" sz="2000" dirty="0">
                <a:latin typeface="Arial"/>
                <a:cs typeface="Arial"/>
              </a:rPr>
              <a:t>	des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wissenschaftlichen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Arbeitens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spc="-350" dirty="0">
                <a:latin typeface="Arial"/>
                <a:cs typeface="Arial"/>
              </a:rPr>
              <a:t>  A</a:t>
            </a:r>
            <a:r>
              <a:rPr sz="2000" spc="-5" dirty="0" err="1">
                <a:latin typeface="Arial"/>
                <a:cs typeface="Arial"/>
              </a:rPr>
              <a:t>rgumentierens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Wir </a:t>
            </a:r>
            <a:r>
              <a:rPr sz="2000" spc="-5" dirty="0">
                <a:latin typeface="Arial"/>
                <a:cs typeface="Arial"/>
              </a:rPr>
              <a:t>erwarten, </a:t>
            </a:r>
            <a:r>
              <a:rPr sz="2000" dirty="0">
                <a:latin typeface="Arial"/>
                <a:cs typeface="Arial"/>
              </a:rPr>
              <a:t>dass Sie über </a:t>
            </a:r>
            <a:r>
              <a:rPr sz="2000" spc="-5" dirty="0">
                <a:latin typeface="Arial"/>
                <a:cs typeface="Arial"/>
              </a:rPr>
              <a:t>zentrale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pädagogische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Grundbegriffe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den Dialog </a:t>
            </a:r>
            <a:r>
              <a:rPr sz="2000" spc="-5" dirty="0">
                <a:latin typeface="Arial"/>
                <a:cs typeface="Arial"/>
              </a:rPr>
              <a:t>treten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können.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6A8775-3F75-0624-69AB-A4935F25DDF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5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 </a:t>
            </a:r>
            <a:r>
              <a:rPr spc="-5" dirty="0" err="1"/>
              <a:t>Prüfungsanforderungen</a:t>
            </a:r>
            <a:r>
              <a:rPr spc="-310" dirty="0"/>
              <a:t> </a:t>
            </a:r>
            <a:r>
              <a:rPr dirty="0" smtClean="0"/>
              <a:t>(</a:t>
            </a:r>
            <a:r>
              <a:rPr lang="de-DE" dirty="0" smtClean="0"/>
              <a:t>2</a:t>
            </a:r>
            <a:r>
              <a:rPr dirty="0" smtClean="0"/>
              <a:t>/</a:t>
            </a:r>
            <a:r>
              <a:rPr lang="de-DE" dirty="0" smtClean="0"/>
              <a:t>7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0952" y="1911857"/>
            <a:ext cx="758952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Kompetenzen </a:t>
            </a:r>
            <a:r>
              <a:rPr sz="1700" b="1" spc="-15" dirty="0">
                <a:latin typeface="Arial"/>
                <a:cs typeface="Arial"/>
              </a:rPr>
              <a:t>Modulbeschreibung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SPSO 2019</a:t>
            </a:r>
            <a:r>
              <a:rPr lang="de-DE" sz="1700" b="1" dirty="0">
                <a:solidFill>
                  <a:srgbClr val="FF0000"/>
                </a:solidFill>
                <a:latin typeface="Arial"/>
                <a:cs typeface="Arial"/>
              </a:rPr>
              <a:t> und SPSO 2022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latin typeface="Arial"/>
                <a:cs typeface="Arial"/>
              </a:rPr>
              <a:t>für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lang="de-DE" sz="1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GY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Die Studierenden verfügen </a:t>
            </a:r>
            <a:r>
              <a:rPr sz="1700" dirty="0" err="1">
                <a:latin typeface="Arial"/>
                <a:cs typeface="Arial"/>
              </a:rPr>
              <a:t>über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Wissen</a:t>
            </a:r>
            <a:r>
              <a:rPr lang="de-DE" sz="1700" dirty="0">
                <a:latin typeface="Arial"/>
                <a:cs typeface="Arial"/>
              </a:rPr>
              <a:t>, </a:t>
            </a:r>
            <a:r>
              <a:rPr sz="1700" spc="-5" dirty="0" err="1">
                <a:latin typeface="Arial"/>
                <a:cs typeface="Arial"/>
              </a:rPr>
              <a:t>Fähigkeiten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latin typeface="Arial"/>
                <a:cs typeface="Arial"/>
              </a:rPr>
              <a:t>Fertigkeiten in</a:t>
            </a:r>
            <a:r>
              <a:rPr sz="1700" spc="-229" dirty="0"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FF0000"/>
                </a:solidFill>
                <a:latin typeface="Arial"/>
                <a:cs typeface="Arial"/>
              </a:rPr>
              <a:t>zwei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der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folgenden</a:t>
            </a:r>
            <a:r>
              <a:rPr sz="1700" spc="-2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Themengebiete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AFEF"/>
                </a:solidFill>
                <a:latin typeface="Arial"/>
                <a:cs typeface="Arial"/>
              </a:rPr>
              <a:t>wählen</a:t>
            </a:r>
            <a:r>
              <a:rPr sz="1700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dirty="0" err="1">
                <a:solidFill>
                  <a:srgbClr val="00AFEF"/>
                </a:solidFill>
                <a:latin typeface="Arial"/>
                <a:cs typeface="Arial"/>
              </a:rPr>
              <a:t>daraus</a:t>
            </a:r>
            <a:r>
              <a:rPr sz="1700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de-DE" sz="1700" spc="-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700" spc="-5" dirty="0" err="1">
                <a:solidFill>
                  <a:srgbClr val="00AFEF"/>
                </a:solidFill>
                <a:latin typeface="Arial"/>
                <a:cs typeface="Arial"/>
              </a:rPr>
              <a:t>hre</a:t>
            </a:r>
            <a:r>
              <a:rPr sz="1700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beiden</a:t>
            </a:r>
            <a:r>
              <a:rPr sz="1700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Prüfungsthemen: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" y="3207512"/>
            <a:ext cx="4182745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Professionalität 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Lehrerinnenberuf,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Schulstruktur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Schultheorie,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Schulentwicklung,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heterogenitätssensible/inklusive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Schule,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Theorie und </a:t>
            </a:r>
            <a:r>
              <a:rPr sz="1700" spc="-15" dirty="0">
                <a:latin typeface="Arial"/>
                <a:cs typeface="Arial"/>
              </a:rPr>
              <a:t>Qualität </a:t>
            </a:r>
            <a:r>
              <a:rPr sz="1700" dirty="0">
                <a:latin typeface="Arial"/>
                <a:cs typeface="Arial"/>
              </a:rPr>
              <a:t>von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didaktische Perspektiven </a:t>
            </a:r>
            <a:r>
              <a:rPr sz="1700" dirty="0">
                <a:latin typeface="Arial"/>
                <a:cs typeface="Arial"/>
              </a:rPr>
              <a:t>auf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Schule und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Leistung;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952" y="5280101"/>
            <a:ext cx="832421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kennen </a:t>
            </a:r>
            <a:r>
              <a:rPr sz="1700" dirty="0">
                <a:latin typeface="Arial"/>
                <a:cs typeface="Arial"/>
              </a:rPr>
              <a:t>die </a:t>
            </a:r>
            <a:r>
              <a:rPr sz="1700" spc="-5" dirty="0">
                <a:latin typeface="Arial"/>
                <a:cs typeface="Arial"/>
              </a:rPr>
              <a:t>KMK-Bildungsstandards </a:t>
            </a:r>
            <a:r>
              <a:rPr sz="1700" dirty="0">
                <a:latin typeface="Arial"/>
                <a:cs typeface="Arial"/>
              </a:rPr>
              <a:t>und können sich </a:t>
            </a:r>
            <a:r>
              <a:rPr sz="1700" spc="-10" dirty="0">
                <a:latin typeface="Arial"/>
                <a:cs typeface="Arial"/>
              </a:rPr>
              <a:t>darin</a:t>
            </a:r>
            <a:r>
              <a:rPr sz="1700" spc="-3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verorten;</a:t>
            </a: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entwickeln </a:t>
            </a:r>
            <a:r>
              <a:rPr sz="1700" spc="-20" dirty="0">
                <a:latin typeface="Arial"/>
                <a:cs typeface="Arial"/>
              </a:rPr>
              <a:t>Vorstellungen </a:t>
            </a:r>
            <a:r>
              <a:rPr sz="1700" spc="-25" dirty="0">
                <a:latin typeface="Arial"/>
                <a:cs typeface="Arial"/>
              </a:rPr>
              <a:t>darüber, </a:t>
            </a:r>
            <a:r>
              <a:rPr sz="1700" spc="-5" dirty="0">
                <a:latin typeface="Arial"/>
                <a:cs typeface="Arial"/>
              </a:rPr>
              <a:t>wie </a:t>
            </a:r>
            <a:r>
              <a:rPr sz="1700" dirty="0">
                <a:latin typeface="Arial"/>
                <a:cs typeface="Arial"/>
              </a:rPr>
              <a:t>sie die im Studium </a:t>
            </a:r>
            <a:r>
              <a:rPr sz="1700" spc="-5" dirty="0">
                <a:latin typeface="Arial"/>
                <a:cs typeface="Arial"/>
              </a:rPr>
              <a:t>erworbene Berufsfähigkeit  </a:t>
            </a:r>
            <a:r>
              <a:rPr sz="1700" dirty="0">
                <a:latin typeface="Arial"/>
                <a:cs typeface="Arial"/>
              </a:rPr>
              <a:t>im </a:t>
            </a:r>
            <a:r>
              <a:rPr sz="1700" spc="-15" dirty="0">
                <a:latin typeface="Arial"/>
                <a:cs typeface="Arial"/>
              </a:rPr>
              <a:t>Verlauf </a:t>
            </a:r>
            <a:r>
              <a:rPr sz="1700" dirty="0">
                <a:latin typeface="Arial"/>
                <a:cs typeface="Arial"/>
              </a:rPr>
              <a:t>der anderen Phasen der </a:t>
            </a:r>
            <a:r>
              <a:rPr sz="1700" spc="-5" dirty="0">
                <a:latin typeface="Arial"/>
                <a:cs typeface="Arial"/>
              </a:rPr>
              <a:t>Lehrer*innenbildung </a:t>
            </a:r>
            <a:r>
              <a:rPr sz="1700" dirty="0">
                <a:latin typeface="Arial"/>
                <a:cs typeface="Arial"/>
              </a:rPr>
              <a:t>zu einer </a:t>
            </a:r>
            <a:r>
              <a:rPr sz="1700" spc="-5" dirty="0">
                <a:latin typeface="Arial"/>
                <a:cs typeface="Arial"/>
              </a:rPr>
              <a:t>Berufsfertigkeit  </a:t>
            </a:r>
            <a:r>
              <a:rPr sz="1700" dirty="0">
                <a:latin typeface="Arial"/>
                <a:cs typeface="Arial"/>
              </a:rPr>
              <a:t>ausbauen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können.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776152" y="3128708"/>
            <a:ext cx="1681480" cy="1178560"/>
            <a:chOff x="4776152" y="3128708"/>
            <a:chExt cx="1681480" cy="1178560"/>
          </a:xfrm>
        </p:grpSpPr>
        <p:sp>
          <p:nvSpPr>
            <p:cNvPr id="7" name="object 7"/>
            <p:cNvSpPr/>
            <p:nvPr/>
          </p:nvSpPr>
          <p:spPr>
            <a:xfrm>
              <a:off x="4789170" y="3141725"/>
              <a:ext cx="1655445" cy="1152525"/>
            </a:xfrm>
            <a:custGeom>
              <a:avLst/>
              <a:gdLst/>
              <a:ahLst/>
              <a:cxnLst/>
              <a:rect l="l" t="t" r="r" b="b"/>
              <a:pathLst>
                <a:path w="1655445" h="1152525">
                  <a:moveTo>
                    <a:pt x="827531" y="0"/>
                  </a:moveTo>
                  <a:lnTo>
                    <a:pt x="770869" y="1329"/>
                  </a:lnTo>
                  <a:lnTo>
                    <a:pt x="715232" y="5259"/>
                  </a:lnTo>
                  <a:lnTo>
                    <a:pt x="660744" y="11704"/>
                  </a:lnTo>
                  <a:lnTo>
                    <a:pt x="607527" y="20579"/>
                  </a:lnTo>
                  <a:lnTo>
                    <a:pt x="555705" y="31797"/>
                  </a:lnTo>
                  <a:lnTo>
                    <a:pt x="505402" y="45273"/>
                  </a:lnTo>
                  <a:lnTo>
                    <a:pt x="456740" y="60921"/>
                  </a:lnTo>
                  <a:lnTo>
                    <a:pt x="409843" y="78655"/>
                  </a:lnTo>
                  <a:lnTo>
                    <a:pt x="364833" y="98389"/>
                  </a:lnTo>
                  <a:lnTo>
                    <a:pt x="321834" y="120038"/>
                  </a:lnTo>
                  <a:lnTo>
                    <a:pt x="280970" y="143515"/>
                  </a:lnTo>
                  <a:lnTo>
                    <a:pt x="242363" y="168735"/>
                  </a:lnTo>
                  <a:lnTo>
                    <a:pt x="206137" y="195612"/>
                  </a:lnTo>
                  <a:lnTo>
                    <a:pt x="172414" y="224060"/>
                  </a:lnTo>
                  <a:lnTo>
                    <a:pt x="141319" y="253993"/>
                  </a:lnTo>
                  <a:lnTo>
                    <a:pt x="112973" y="285326"/>
                  </a:lnTo>
                  <a:lnTo>
                    <a:pt x="87501" y="317973"/>
                  </a:lnTo>
                  <a:lnTo>
                    <a:pt x="65025" y="351847"/>
                  </a:lnTo>
                  <a:lnTo>
                    <a:pt x="45670" y="386863"/>
                  </a:lnTo>
                  <a:lnTo>
                    <a:pt x="29557" y="422936"/>
                  </a:lnTo>
                  <a:lnTo>
                    <a:pt x="16810" y="459979"/>
                  </a:lnTo>
                  <a:lnTo>
                    <a:pt x="7553" y="497906"/>
                  </a:lnTo>
                  <a:lnTo>
                    <a:pt x="1908" y="536632"/>
                  </a:lnTo>
                  <a:lnTo>
                    <a:pt x="0" y="576072"/>
                  </a:lnTo>
                  <a:lnTo>
                    <a:pt x="1908" y="615511"/>
                  </a:lnTo>
                  <a:lnTo>
                    <a:pt x="7553" y="654237"/>
                  </a:lnTo>
                  <a:lnTo>
                    <a:pt x="16810" y="692164"/>
                  </a:lnTo>
                  <a:lnTo>
                    <a:pt x="29557" y="729207"/>
                  </a:lnTo>
                  <a:lnTo>
                    <a:pt x="45670" y="765280"/>
                  </a:lnTo>
                  <a:lnTo>
                    <a:pt x="65025" y="800296"/>
                  </a:lnTo>
                  <a:lnTo>
                    <a:pt x="87501" y="834170"/>
                  </a:lnTo>
                  <a:lnTo>
                    <a:pt x="112973" y="866817"/>
                  </a:lnTo>
                  <a:lnTo>
                    <a:pt x="141319" y="898150"/>
                  </a:lnTo>
                  <a:lnTo>
                    <a:pt x="172414" y="928083"/>
                  </a:lnTo>
                  <a:lnTo>
                    <a:pt x="206137" y="956531"/>
                  </a:lnTo>
                  <a:lnTo>
                    <a:pt x="242363" y="983408"/>
                  </a:lnTo>
                  <a:lnTo>
                    <a:pt x="280970" y="1008628"/>
                  </a:lnTo>
                  <a:lnTo>
                    <a:pt x="321834" y="1032105"/>
                  </a:lnTo>
                  <a:lnTo>
                    <a:pt x="364833" y="1053754"/>
                  </a:lnTo>
                  <a:lnTo>
                    <a:pt x="409843" y="1073488"/>
                  </a:lnTo>
                  <a:lnTo>
                    <a:pt x="456740" y="1091222"/>
                  </a:lnTo>
                  <a:lnTo>
                    <a:pt x="505402" y="1106870"/>
                  </a:lnTo>
                  <a:lnTo>
                    <a:pt x="555705" y="1120346"/>
                  </a:lnTo>
                  <a:lnTo>
                    <a:pt x="607527" y="1131564"/>
                  </a:lnTo>
                  <a:lnTo>
                    <a:pt x="660744" y="1140439"/>
                  </a:lnTo>
                  <a:lnTo>
                    <a:pt x="715232" y="1146884"/>
                  </a:lnTo>
                  <a:lnTo>
                    <a:pt x="770869" y="1150814"/>
                  </a:lnTo>
                  <a:lnTo>
                    <a:pt x="827531" y="1152144"/>
                  </a:lnTo>
                  <a:lnTo>
                    <a:pt x="884194" y="1150814"/>
                  </a:lnTo>
                  <a:lnTo>
                    <a:pt x="939831" y="1146884"/>
                  </a:lnTo>
                  <a:lnTo>
                    <a:pt x="994319" y="1140439"/>
                  </a:lnTo>
                  <a:lnTo>
                    <a:pt x="1047536" y="1131564"/>
                  </a:lnTo>
                  <a:lnTo>
                    <a:pt x="1099358" y="1120346"/>
                  </a:lnTo>
                  <a:lnTo>
                    <a:pt x="1149661" y="1106870"/>
                  </a:lnTo>
                  <a:lnTo>
                    <a:pt x="1198323" y="1091222"/>
                  </a:lnTo>
                  <a:lnTo>
                    <a:pt x="1245220" y="1073488"/>
                  </a:lnTo>
                  <a:lnTo>
                    <a:pt x="1290230" y="1053754"/>
                  </a:lnTo>
                  <a:lnTo>
                    <a:pt x="1333229" y="1032105"/>
                  </a:lnTo>
                  <a:lnTo>
                    <a:pt x="1374093" y="1008628"/>
                  </a:lnTo>
                  <a:lnTo>
                    <a:pt x="1412700" y="983408"/>
                  </a:lnTo>
                  <a:lnTo>
                    <a:pt x="1448926" y="956531"/>
                  </a:lnTo>
                  <a:lnTo>
                    <a:pt x="1482649" y="928083"/>
                  </a:lnTo>
                  <a:lnTo>
                    <a:pt x="1513744" y="898150"/>
                  </a:lnTo>
                  <a:lnTo>
                    <a:pt x="1542090" y="866817"/>
                  </a:lnTo>
                  <a:lnTo>
                    <a:pt x="1567562" y="834170"/>
                  </a:lnTo>
                  <a:lnTo>
                    <a:pt x="1590038" y="800296"/>
                  </a:lnTo>
                  <a:lnTo>
                    <a:pt x="1609393" y="765280"/>
                  </a:lnTo>
                  <a:lnTo>
                    <a:pt x="1625506" y="729207"/>
                  </a:lnTo>
                  <a:lnTo>
                    <a:pt x="1638253" y="692164"/>
                  </a:lnTo>
                  <a:lnTo>
                    <a:pt x="1647510" y="654237"/>
                  </a:lnTo>
                  <a:lnTo>
                    <a:pt x="1653155" y="615511"/>
                  </a:lnTo>
                  <a:lnTo>
                    <a:pt x="1655064" y="576072"/>
                  </a:lnTo>
                  <a:lnTo>
                    <a:pt x="1653155" y="536632"/>
                  </a:lnTo>
                  <a:lnTo>
                    <a:pt x="1647510" y="497906"/>
                  </a:lnTo>
                  <a:lnTo>
                    <a:pt x="1638253" y="459979"/>
                  </a:lnTo>
                  <a:lnTo>
                    <a:pt x="1625506" y="422936"/>
                  </a:lnTo>
                  <a:lnTo>
                    <a:pt x="1609393" y="386863"/>
                  </a:lnTo>
                  <a:lnTo>
                    <a:pt x="1590038" y="351847"/>
                  </a:lnTo>
                  <a:lnTo>
                    <a:pt x="1567562" y="317973"/>
                  </a:lnTo>
                  <a:lnTo>
                    <a:pt x="1542090" y="285326"/>
                  </a:lnTo>
                  <a:lnTo>
                    <a:pt x="1513744" y="253993"/>
                  </a:lnTo>
                  <a:lnTo>
                    <a:pt x="1482649" y="224060"/>
                  </a:lnTo>
                  <a:lnTo>
                    <a:pt x="1448926" y="195612"/>
                  </a:lnTo>
                  <a:lnTo>
                    <a:pt x="1412700" y="168735"/>
                  </a:lnTo>
                  <a:lnTo>
                    <a:pt x="1374093" y="143515"/>
                  </a:lnTo>
                  <a:lnTo>
                    <a:pt x="1333229" y="120038"/>
                  </a:lnTo>
                  <a:lnTo>
                    <a:pt x="1290230" y="98389"/>
                  </a:lnTo>
                  <a:lnTo>
                    <a:pt x="1245220" y="78655"/>
                  </a:lnTo>
                  <a:lnTo>
                    <a:pt x="1198323" y="60921"/>
                  </a:lnTo>
                  <a:lnTo>
                    <a:pt x="1149661" y="45273"/>
                  </a:lnTo>
                  <a:lnTo>
                    <a:pt x="1099358" y="31797"/>
                  </a:lnTo>
                  <a:lnTo>
                    <a:pt x="1047536" y="20579"/>
                  </a:lnTo>
                  <a:lnTo>
                    <a:pt x="994319" y="11704"/>
                  </a:lnTo>
                  <a:lnTo>
                    <a:pt x="939831" y="5259"/>
                  </a:lnTo>
                  <a:lnTo>
                    <a:pt x="884194" y="1329"/>
                  </a:lnTo>
                  <a:lnTo>
                    <a:pt x="8275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9170" y="3141725"/>
              <a:ext cx="1655445" cy="1152525"/>
            </a:xfrm>
            <a:custGeom>
              <a:avLst/>
              <a:gdLst/>
              <a:ahLst/>
              <a:cxnLst/>
              <a:rect l="l" t="t" r="r" b="b"/>
              <a:pathLst>
                <a:path w="1655445" h="1152525">
                  <a:moveTo>
                    <a:pt x="0" y="576072"/>
                  </a:moveTo>
                  <a:lnTo>
                    <a:pt x="1908" y="536632"/>
                  </a:lnTo>
                  <a:lnTo>
                    <a:pt x="7553" y="497906"/>
                  </a:lnTo>
                  <a:lnTo>
                    <a:pt x="16810" y="459979"/>
                  </a:lnTo>
                  <a:lnTo>
                    <a:pt x="29557" y="422936"/>
                  </a:lnTo>
                  <a:lnTo>
                    <a:pt x="45670" y="386863"/>
                  </a:lnTo>
                  <a:lnTo>
                    <a:pt x="65025" y="351847"/>
                  </a:lnTo>
                  <a:lnTo>
                    <a:pt x="87501" y="317973"/>
                  </a:lnTo>
                  <a:lnTo>
                    <a:pt x="112973" y="285326"/>
                  </a:lnTo>
                  <a:lnTo>
                    <a:pt x="141319" y="253993"/>
                  </a:lnTo>
                  <a:lnTo>
                    <a:pt x="172414" y="224060"/>
                  </a:lnTo>
                  <a:lnTo>
                    <a:pt x="206137" y="195612"/>
                  </a:lnTo>
                  <a:lnTo>
                    <a:pt x="242363" y="168735"/>
                  </a:lnTo>
                  <a:lnTo>
                    <a:pt x="280970" y="143515"/>
                  </a:lnTo>
                  <a:lnTo>
                    <a:pt x="321834" y="120038"/>
                  </a:lnTo>
                  <a:lnTo>
                    <a:pt x="364833" y="98389"/>
                  </a:lnTo>
                  <a:lnTo>
                    <a:pt x="409843" y="78655"/>
                  </a:lnTo>
                  <a:lnTo>
                    <a:pt x="456740" y="60921"/>
                  </a:lnTo>
                  <a:lnTo>
                    <a:pt x="505402" y="45273"/>
                  </a:lnTo>
                  <a:lnTo>
                    <a:pt x="555705" y="31797"/>
                  </a:lnTo>
                  <a:lnTo>
                    <a:pt x="607527" y="20579"/>
                  </a:lnTo>
                  <a:lnTo>
                    <a:pt x="660744" y="11704"/>
                  </a:lnTo>
                  <a:lnTo>
                    <a:pt x="715232" y="5259"/>
                  </a:lnTo>
                  <a:lnTo>
                    <a:pt x="770869" y="1329"/>
                  </a:lnTo>
                  <a:lnTo>
                    <a:pt x="827531" y="0"/>
                  </a:lnTo>
                  <a:lnTo>
                    <a:pt x="884194" y="1329"/>
                  </a:lnTo>
                  <a:lnTo>
                    <a:pt x="939831" y="5259"/>
                  </a:lnTo>
                  <a:lnTo>
                    <a:pt x="994319" y="11704"/>
                  </a:lnTo>
                  <a:lnTo>
                    <a:pt x="1047536" y="20579"/>
                  </a:lnTo>
                  <a:lnTo>
                    <a:pt x="1099358" y="31797"/>
                  </a:lnTo>
                  <a:lnTo>
                    <a:pt x="1149661" y="45273"/>
                  </a:lnTo>
                  <a:lnTo>
                    <a:pt x="1198323" y="60921"/>
                  </a:lnTo>
                  <a:lnTo>
                    <a:pt x="1245220" y="78655"/>
                  </a:lnTo>
                  <a:lnTo>
                    <a:pt x="1290230" y="98389"/>
                  </a:lnTo>
                  <a:lnTo>
                    <a:pt x="1333229" y="120038"/>
                  </a:lnTo>
                  <a:lnTo>
                    <a:pt x="1374093" y="143515"/>
                  </a:lnTo>
                  <a:lnTo>
                    <a:pt x="1412700" y="168735"/>
                  </a:lnTo>
                  <a:lnTo>
                    <a:pt x="1448926" y="195612"/>
                  </a:lnTo>
                  <a:lnTo>
                    <a:pt x="1482649" y="224060"/>
                  </a:lnTo>
                  <a:lnTo>
                    <a:pt x="1513744" y="253993"/>
                  </a:lnTo>
                  <a:lnTo>
                    <a:pt x="1542090" y="285326"/>
                  </a:lnTo>
                  <a:lnTo>
                    <a:pt x="1567562" y="317973"/>
                  </a:lnTo>
                  <a:lnTo>
                    <a:pt x="1590038" y="351847"/>
                  </a:lnTo>
                  <a:lnTo>
                    <a:pt x="1609393" y="386863"/>
                  </a:lnTo>
                  <a:lnTo>
                    <a:pt x="1625506" y="422936"/>
                  </a:lnTo>
                  <a:lnTo>
                    <a:pt x="1638253" y="459979"/>
                  </a:lnTo>
                  <a:lnTo>
                    <a:pt x="1647510" y="497906"/>
                  </a:lnTo>
                  <a:lnTo>
                    <a:pt x="1653155" y="536632"/>
                  </a:lnTo>
                  <a:lnTo>
                    <a:pt x="1655064" y="576072"/>
                  </a:lnTo>
                  <a:lnTo>
                    <a:pt x="1653155" y="615511"/>
                  </a:lnTo>
                  <a:lnTo>
                    <a:pt x="1647510" y="654237"/>
                  </a:lnTo>
                  <a:lnTo>
                    <a:pt x="1638253" y="692164"/>
                  </a:lnTo>
                  <a:lnTo>
                    <a:pt x="1625506" y="729207"/>
                  </a:lnTo>
                  <a:lnTo>
                    <a:pt x="1609393" y="765280"/>
                  </a:lnTo>
                  <a:lnTo>
                    <a:pt x="1590038" y="800296"/>
                  </a:lnTo>
                  <a:lnTo>
                    <a:pt x="1567562" y="834170"/>
                  </a:lnTo>
                  <a:lnTo>
                    <a:pt x="1542090" y="866817"/>
                  </a:lnTo>
                  <a:lnTo>
                    <a:pt x="1513744" y="898150"/>
                  </a:lnTo>
                  <a:lnTo>
                    <a:pt x="1482649" y="928083"/>
                  </a:lnTo>
                  <a:lnTo>
                    <a:pt x="1448926" y="956531"/>
                  </a:lnTo>
                  <a:lnTo>
                    <a:pt x="1412700" y="983408"/>
                  </a:lnTo>
                  <a:lnTo>
                    <a:pt x="1374093" y="1008628"/>
                  </a:lnTo>
                  <a:lnTo>
                    <a:pt x="1333229" y="1032105"/>
                  </a:lnTo>
                  <a:lnTo>
                    <a:pt x="1290230" y="1053754"/>
                  </a:lnTo>
                  <a:lnTo>
                    <a:pt x="1245220" y="1073488"/>
                  </a:lnTo>
                  <a:lnTo>
                    <a:pt x="1198323" y="1091222"/>
                  </a:lnTo>
                  <a:lnTo>
                    <a:pt x="1149661" y="1106870"/>
                  </a:lnTo>
                  <a:lnTo>
                    <a:pt x="1099358" y="1120346"/>
                  </a:lnTo>
                  <a:lnTo>
                    <a:pt x="1047536" y="1131564"/>
                  </a:lnTo>
                  <a:lnTo>
                    <a:pt x="994319" y="1140439"/>
                  </a:lnTo>
                  <a:lnTo>
                    <a:pt x="939831" y="1146884"/>
                  </a:lnTo>
                  <a:lnTo>
                    <a:pt x="884194" y="1150814"/>
                  </a:lnTo>
                  <a:lnTo>
                    <a:pt x="827531" y="1152144"/>
                  </a:lnTo>
                  <a:lnTo>
                    <a:pt x="770869" y="1150814"/>
                  </a:lnTo>
                  <a:lnTo>
                    <a:pt x="715232" y="1146884"/>
                  </a:lnTo>
                  <a:lnTo>
                    <a:pt x="660744" y="1140439"/>
                  </a:lnTo>
                  <a:lnTo>
                    <a:pt x="607527" y="1131564"/>
                  </a:lnTo>
                  <a:lnTo>
                    <a:pt x="555705" y="1120346"/>
                  </a:lnTo>
                  <a:lnTo>
                    <a:pt x="505402" y="1106870"/>
                  </a:lnTo>
                  <a:lnTo>
                    <a:pt x="456740" y="1091222"/>
                  </a:lnTo>
                  <a:lnTo>
                    <a:pt x="409843" y="1073488"/>
                  </a:lnTo>
                  <a:lnTo>
                    <a:pt x="364833" y="1053754"/>
                  </a:lnTo>
                  <a:lnTo>
                    <a:pt x="321834" y="1032105"/>
                  </a:lnTo>
                  <a:lnTo>
                    <a:pt x="280970" y="1008628"/>
                  </a:lnTo>
                  <a:lnTo>
                    <a:pt x="242363" y="983408"/>
                  </a:lnTo>
                  <a:lnTo>
                    <a:pt x="206137" y="956531"/>
                  </a:lnTo>
                  <a:lnTo>
                    <a:pt x="172414" y="928083"/>
                  </a:lnTo>
                  <a:lnTo>
                    <a:pt x="141319" y="898150"/>
                  </a:lnTo>
                  <a:lnTo>
                    <a:pt x="112973" y="866817"/>
                  </a:lnTo>
                  <a:lnTo>
                    <a:pt x="87501" y="834170"/>
                  </a:lnTo>
                  <a:lnTo>
                    <a:pt x="65025" y="800296"/>
                  </a:lnTo>
                  <a:lnTo>
                    <a:pt x="45670" y="765280"/>
                  </a:lnTo>
                  <a:lnTo>
                    <a:pt x="29557" y="729207"/>
                  </a:lnTo>
                  <a:lnTo>
                    <a:pt x="16810" y="692164"/>
                  </a:lnTo>
                  <a:lnTo>
                    <a:pt x="7553" y="654237"/>
                  </a:lnTo>
                  <a:lnTo>
                    <a:pt x="1908" y="615511"/>
                  </a:lnTo>
                  <a:lnTo>
                    <a:pt x="0" y="5760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35702" y="3415665"/>
            <a:ext cx="76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40 min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rüfu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71615" y="4209288"/>
            <a:ext cx="1754505" cy="745490"/>
            <a:chOff x="6071615" y="4209288"/>
            <a:chExt cx="1754505" cy="745490"/>
          </a:xfrm>
        </p:grpSpPr>
        <p:sp>
          <p:nvSpPr>
            <p:cNvPr id="11" name="object 11"/>
            <p:cNvSpPr/>
            <p:nvPr/>
          </p:nvSpPr>
          <p:spPr>
            <a:xfrm>
              <a:off x="6084569" y="4222242"/>
              <a:ext cx="1728470" cy="719455"/>
            </a:xfrm>
            <a:custGeom>
              <a:avLst/>
              <a:gdLst/>
              <a:ahLst/>
              <a:cxnLst/>
              <a:rect l="l" t="t" r="r" b="b"/>
              <a:pathLst>
                <a:path w="1728470" h="719454">
                  <a:moveTo>
                    <a:pt x="864107" y="0"/>
                  </a:moveTo>
                  <a:lnTo>
                    <a:pt x="799614" y="986"/>
                  </a:lnTo>
                  <a:lnTo>
                    <a:pt x="736409" y="3899"/>
                  </a:lnTo>
                  <a:lnTo>
                    <a:pt x="674658" y="8670"/>
                  </a:lnTo>
                  <a:lnTo>
                    <a:pt x="614530" y="15228"/>
                  </a:lnTo>
                  <a:lnTo>
                    <a:pt x="556191" y="23504"/>
                  </a:lnTo>
                  <a:lnTo>
                    <a:pt x="499807" y="33429"/>
                  </a:lnTo>
                  <a:lnTo>
                    <a:pt x="445547" y="44933"/>
                  </a:lnTo>
                  <a:lnTo>
                    <a:pt x="393577" y="57946"/>
                  </a:lnTo>
                  <a:lnTo>
                    <a:pt x="344065" y="72399"/>
                  </a:lnTo>
                  <a:lnTo>
                    <a:pt x="297176" y="88222"/>
                  </a:lnTo>
                  <a:lnTo>
                    <a:pt x="253079" y="105346"/>
                  </a:lnTo>
                  <a:lnTo>
                    <a:pt x="211940" y="123701"/>
                  </a:lnTo>
                  <a:lnTo>
                    <a:pt x="173926" y="143218"/>
                  </a:lnTo>
                  <a:lnTo>
                    <a:pt x="139204" y="163827"/>
                  </a:lnTo>
                  <a:lnTo>
                    <a:pt x="80307" y="208042"/>
                  </a:lnTo>
                  <a:lnTo>
                    <a:pt x="36582" y="255791"/>
                  </a:lnTo>
                  <a:lnTo>
                    <a:pt x="9368" y="306517"/>
                  </a:lnTo>
                  <a:lnTo>
                    <a:pt x="0" y="359663"/>
                  </a:lnTo>
                  <a:lnTo>
                    <a:pt x="2369" y="386505"/>
                  </a:lnTo>
                  <a:lnTo>
                    <a:pt x="20828" y="438510"/>
                  </a:lnTo>
                  <a:lnTo>
                    <a:pt x="56464" y="487817"/>
                  </a:lnTo>
                  <a:lnTo>
                    <a:pt x="107942" y="533869"/>
                  </a:lnTo>
                  <a:lnTo>
                    <a:pt x="173926" y="576109"/>
                  </a:lnTo>
                  <a:lnTo>
                    <a:pt x="211940" y="595626"/>
                  </a:lnTo>
                  <a:lnTo>
                    <a:pt x="253079" y="613981"/>
                  </a:lnTo>
                  <a:lnTo>
                    <a:pt x="297176" y="631105"/>
                  </a:lnTo>
                  <a:lnTo>
                    <a:pt x="344065" y="646928"/>
                  </a:lnTo>
                  <a:lnTo>
                    <a:pt x="393577" y="661381"/>
                  </a:lnTo>
                  <a:lnTo>
                    <a:pt x="445547" y="674394"/>
                  </a:lnTo>
                  <a:lnTo>
                    <a:pt x="499807" y="685898"/>
                  </a:lnTo>
                  <a:lnTo>
                    <a:pt x="556191" y="695823"/>
                  </a:lnTo>
                  <a:lnTo>
                    <a:pt x="614530" y="704099"/>
                  </a:lnTo>
                  <a:lnTo>
                    <a:pt x="674658" y="710657"/>
                  </a:lnTo>
                  <a:lnTo>
                    <a:pt x="736409" y="715428"/>
                  </a:lnTo>
                  <a:lnTo>
                    <a:pt x="799614" y="718341"/>
                  </a:lnTo>
                  <a:lnTo>
                    <a:pt x="864107" y="719327"/>
                  </a:lnTo>
                  <a:lnTo>
                    <a:pt x="928601" y="718341"/>
                  </a:lnTo>
                  <a:lnTo>
                    <a:pt x="991806" y="715428"/>
                  </a:lnTo>
                  <a:lnTo>
                    <a:pt x="1053557" y="710657"/>
                  </a:lnTo>
                  <a:lnTo>
                    <a:pt x="1113685" y="704099"/>
                  </a:lnTo>
                  <a:lnTo>
                    <a:pt x="1172024" y="695823"/>
                  </a:lnTo>
                  <a:lnTo>
                    <a:pt x="1228408" y="685898"/>
                  </a:lnTo>
                  <a:lnTo>
                    <a:pt x="1282668" y="674394"/>
                  </a:lnTo>
                  <a:lnTo>
                    <a:pt x="1334638" y="661381"/>
                  </a:lnTo>
                  <a:lnTo>
                    <a:pt x="1384150" y="646928"/>
                  </a:lnTo>
                  <a:lnTo>
                    <a:pt x="1431039" y="631105"/>
                  </a:lnTo>
                  <a:lnTo>
                    <a:pt x="1475136" y="613981"/>
                  </a:lnTo>
                  <a:lnTo>
                    <a:pt x="1516275" y="595626"/>
                  </a:lnTo>
                  <a:lnTo>
                    <a:pt x="1554289" y="576109"/>
                  </a:lnTo>
                  <a:lnTo>
                    <a:pt x="1589011" y="555500"/>
                  </a:lnTo>
                  <a:lnTo>
                    <a:pt x="1647908" y="511285"/>
                  </a:lnTo>
                  <a:lnTo>
                    <a:pt x="1691633" y="463536"/>
                  </a:lnTo>
                  <a:lnTo>
                    <a:pt x="1718847" y="412810"/>
                  </a:lnTo>
                  <a:lnTo>
                    <a:pt x="1728215" y="359663"/>
                  </a:lnTo>
                  <a:lnTo>
                    <a:pt x="1725846" y="332822"/>
                  </a:lnTo>
                  <a:lnTo>
                    <a:pt x="1707387" y="280817"/>
                  </a:lnTo>
                  <a:lnTo>
                    <a:pt x="1671751" y="231510"/>
                  </a:lnTo>
                  <a:lnTo>
                    <a:pt x="1620273" y="185458"/>
                  </a:lnTo>
                  <a:lnTo>
                    <a:pt x="1554289" y="143218"/>
                  </a:lnTo>
                  <a:lnTo>
                    <a:pt x="1516275" y="123701"/>
                  </a:lnTo>
                  <a:lnTo>
                    <a:pt x="1475136" y="105346"/>
                  </a:lnTo>
                  <a:lnTo>
                    <a:pt x="1431039" y="88222"/>
                  </a:lnTo>
                  <a:lnTo>
                    <a:pt x="1384150" y="72399"/>
                  </a:lnTo>
                  <a:lnTo>
                    <a:pt x="1334638" y="57946"/>
                  </a:lnTo>
                  <a:lnTo>
                    <a:pt x="1282668" y="44933"/>
                  </a:lnTo>
                  <a:lnTo>
                    <a:pt x="1228408" y="33429"/>
                  </a:lnTo>
                  <a:lnTo>
                    <a:pt x="1172024" y="23504"/>
                  </a:lnTo>
                  <a:lnTo>
                    <a:pt x="1113685" y="15228"/>
                  </a:lnTo>
                  <a:lnTo>
                    <a:pt x="1053557" y="8670"/>
                  </a:lnTo>
                  <a:lnTo>
                    <a:pt x="991806" y="3899"/>
                  </a:lnTo>
                  <a:lnTo>
                    <a:pt x="928601" y="986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4569" y="4222242"/>
              <a:ext cx="1728470" cy="719455"/>
            </a:xfrm>
            <a:custGeom>
              <a:avLst/>
              <a:gdLst/>
              <a:ahLst/>
              <a:cxnLst/>
              <a:rect l="l" t="t" r="r" b="b"/>
              <a:pathLst>
                <a:path w="1728470" h="719454">
                  <a:moveTo>
                    <a:pt x="0" y="359663"/>
                  </a:moveTo>
                  <a:lnTo>
                    <a:pt x="9368" y="306517"/>
                  </a:lnTo>
                  <a:lnTo>
                    <a:pt x="36582" y="255791"/>
                  </a:lnTo>
                  <a:lnTo>
                    <a:pt x="80307" y="208042"/>
                  </a:lnTo>
                  <a:lnTo>
                    <a:pt x="139204" y="163827"/>
                  </a:lnTo>
                  <a:lnTo>
                    <a:pt x="173926" y="143218"/>
                  </a:lnTo>
                  <a:lnTo>
                    <a:pt x="211940" y="123701"/>
                  </a:lnTo>
                  <a:lnTo>
                    <a:pt x="253079" y="105346"/>
                  </a:lnTo>
                  <a:lnTo>
                    <a:pt x="297176" y="88222"/>
                  </a:lnTo>
                  <a:lnTo>
                    <a:pt x="344065" y="72399"/>
                  </a:lnTo>
                  <a:lnTo>
                    <a:pt x="393577" y="57946"/>
                  </a:lnTo>
                  <a:lnTo>
                    <a:pt x="445547" y="44933"/>
                  </a:lnTo>
                  <a:lnTo>
                    <a:pt x="499807" y="33429"/>
                  </a:lnTo>
                  <a:lnTo>
                    <a:pt x="556191" y="23504"/>
                  </a:lnTo>
                  <a:lnTo>
                    <a:pt x="614530" y="15228"/>
                  </a:lnTo>
                  <a:lnTo>
                    <a:pt x="674658" y="8670"/>
                  </a:lnTo>
                  <a:lnTo>
                    <a:pt x="736409" y="3899"/>
                  </a:lnTo>
                  <a:lnTo>
                    <a:pt x="799614" y="986"/>
                  </a:lnTo>
                  <a:lnTo>
                    <a:pt x="864107" y="0"/>
                  </a:lnTo>
                  <a:lnTo>
                    <a:pt x="928601" y="986"/>
                  </a:lnTo>
                  <a:lnTo>
                    <a:pt x="991806" y="3899"/>
                  </a:lnTo>
                  <a:lnTo>
                    <a:pt x="1053557" y="8670"/>
                  </a:lnTo>
                  <a:lnTo>
                    <a:pt x="1113685" y="15228"/>
                  </a:lnTo>
                  <a:lnTo>
                    <a:pt x="1172024" y="23504"/>
                  </a:lnTo>
                  <a:lnTo>
                    <a:pt x="1228408" y="33429"/>
                  </a:lnTo>
                  <a:lnTo>
                    <a:pt x="1282668" y="44933"/>
                  </a:lnTo>
                  <a:lnTo>
                    <a:pt x="1334638" y="57946"/>
                  </a:lnTo>
                  <a:lnTo>
                    <a:pt x="1384150" y="72399"/>
                  </a:lnTo>
                  <a:lnTo>
                    <a:pt x="1431039" y="88222"/>
                  </a:lnTo>
                  <a:lnTo>
                    <a:pt x="1475136" y="105346"/>
                  </a:lnTo>
                  <a:lnTo>
                    <a:pt x="1516275" y="123701"/>
                  </a:lnTo>
                  <a:lnTo>
                    <a:pt x="1554289" y="143218"/>
                  </a:lnTo>
                  <a:lnTo>
                    <a:pt x="1589011" y="163827"/>
                  </a:lnTo>
                  <a:lnTo>
                    <a:pt x="1647908" y="208042"/>
                  </a:lnTo>
                  <a:lnTo>
                    <a:pt x="1691633" y="255791"/>
                  </a:lnTo>
                  <a:lnTo>
                    <a:pt x="1718847" y="306517"/>
                  </a:lnTo>
                  <a:lnTo>
                    <a:pt x="1728215" y="359663"/>
                  </a:lnTo>
                  <a:lnTo>
                    <a:pt x="1725846" y="386505"/>
                  </a:lnTo>
                  <a:lnTo>
                    <a:pt x="1707387" y="438510"/>
                  </a:lnTo>
                  <a:lnTo>
                    <a:pt x="1671751" y="487817"/>
                  </a:lnTo>
                  <a:lnTo>
                    <a:pt x="1620273" y="533869"/>
                  </a:lnTo>
                  <a:lnTo>
                    <a:pt x="1554289" y="576109"/>
                  </a:lnTo>
                  <a:lnTo>
                    <a:pt x="1516275" y="595626"/>
                  </a:lnTo>
                  <a:lnTo>
                    <a:pt x="1475136" y="613981"/>
                  </a:lnTo>
                  <a:lnTo>
                    <a:pt x="1431039" y="631105"/>
                  </a:lnTo>
                  <a:lnTo>
                    <a:pt x="1384150" y="646928"/>
                  </a:lnTo>
                  <a:lnTo>
                    <a:pt x="1334638" y="661381"/>
                  </a:lnTo>
                  <a:lnTo>
                    <a:pt x="1282668" y="674394"/>
                  </a:lnTo>
                  <a:lnTo>
                    <a:pt x="1228408" y="685898"/>
                  </a:lnTo>
                  <a:lnTo>
                    <a:pt x="1172024" y="695823"/>
                  </a:lnTo>
                  <a:lnTo>
                    <a:pt x="1113685" y="704099"/>
                  </a:lnTo>
                  <a:lnTo>
                    <a:pt x="1053557" y="710657"/>
                  </a:lnTo>
                  <a:lnTo>
                    <a:pt x="991806" y="715428"/>
                  </a:lnTo>
                  <a:lnTo>
                    <a:pt x="928601" y="718341"/>
                  </a:lnTo>
                  <a:lnTo>
                    <a:pt x="864107" y="719327"/>
                  </a:lnTo>
                  <a:lnTo>
                    <a:pt x="799614" y="718341"/>
                  </a:lnTo>
                  <a:lnTo>
                    <a:pt x="736409" y="715428"/>
                  </a:lnTo>
                  <a:lnTo>
                    <a:pt x="674658" y="710657"/>
                  </a:lnTo>
                  <a:lnTo>
                    <a:pt x="614530" y="704099"/>
                  </a:lnTo>
                  <a:lnTo>
                    <a:pt x="556191" y="695823"/>
                  </a:lnTo>
                  <a:lnTo>
                    <a:pt x="499807" y="685898"/>
                  </a:lnTo>
                  <a:lnTo>
                    <a:pt x="445547" y="674394"/>
                  </a:lnTo>
                  <a:lnTo>
                    <a:pt x="393577" y="661381"/>
                  </a:lnTo>
                  <a:lnTo>
                    <a:pt x="344065" y="646928"/>
                  </a:lnTo>
                  <a:lnTo>
                    <a:pt x="297176" y="631105"/>
                  </a:lnTo>
                  <a:lnTo>
                    <a:pt x="253079" y="613981"/>
                  </a:lnTo>
                  <a:lnTo>
                    <a:pt x="211940" y="595626"/>
                  </a:lnTo>
                  <a:lnTo>
                    <a:pt x="173926" y="576109"/>
                  </a:lnTo>
                  <a:lnTo>
                    <a:pt x="139204" y="555500"/>
                  </a:lnTo>
                  <a:lnTo>
                    <a:pt x="80307" y="511285"/>
                  </a:lnTo>
                  <a:lnTo>
                    <a:pt x="36582" y="463536"/>
                  </a:lnTo>
                  <a:lnTo>
                    <a:pt x="9368" y="412810"/>
                  </a:lnTo>
                  <a:lnTo>
                    <a:pt x="0" y="35966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71030" y="4416932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13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8E1228-2008-5B60-631D-213DCC12CB3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730639"/>
            <a:ext cx="8202930" cy="1486946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000" b="1" dirty="0">
                <a:latin typeface="Arial"/>
                <a:cs typeface="Arial"/>
              </a:rPr>
              <a:t>Kompetenzen </a:t>
            </a:r>
            <a:r>
              <a:rPr sz="2000" b="1" spc="-15" dirty="0">
                <a:latin typeface="Arial"/>
                <a:cs typeface="Arial"/>
              </a:rPr>
              <a:t>Modulbeschreibung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SPSO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2019</a:t>
            </a:r>
            <a:r>
              <a:rPr lang="de-DE" sz="2000" b="1">
                <a:solidFill>
                  <a:srgbClr val="FF0000"/>
                </a:solidFill>
                <a:latin typeface="Arial"/>
                <a:cs typeface="Arial"/>
              </a:rPr>
              <a:t>, SPSO 2021 und SPSO 2022</a:t>
            </a:r>
            <a:r>
              <a:rPr sz="2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für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LA GS, RS,</a:t>
            </a:r>
            <a:r>
              <a:rPr sz="2000" b="1" spc="-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SoPäd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700" dirty="0">
                <a:latin typeface="Arial"/>
                <a:cs typeface="Arial"/>
              </a:rPr>
              <a:t>Die Studierenden verfügen über Wissen, </a:t>
            </a:r>
            <a:r>
              <a:rPr sz="1700" spc="-5" dirty="0">
                <a:latin typeface="Arial"/>
                <a:cs typeface="Arial"/>
              </a:rPr>
              <a:t>Fähigkeiten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latin typeface="Arial"/>
                <a:cs typeface="Arial"/>
              </a:rPr>
              <a:t>Fertigkeiten in </a:t>
            </a:r>
            <a:r>
              <a:rPr sz="1700" b="1" dirty="0" err="1">
                <a:solidFill>
                  <a:srgbClr val="FF0000"/>
                </a:solidFill>
                <a:latin typeface="Arial"/>
                <a:cs typeface="Arial"/>
              </a:rPr>
              <a:t>drei</a:t>
            </a:r>
            <a:r>
              <a:rPr lang="de-DE" sz="1700" b="1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folgenden</a:t>
            </a:r>
            <a:r>
              <a:rPr sz="1700" spc="-39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Themengebiete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solidFill>
                  <a:srgbClr val="00AFEF"/>
                </a:solidFill>
                <a:latin typeface="Arial"/>
                <a:cs typeface="Arial"/>
              </a:rPr>
              <a:t>wählen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daraus drei </a:t>
            </a:r>
            <a:r>
              <a:rPr sz="1700" spc="-5" dirty="0">
                <a:solidFill>
                  <a:srgbClr val="00AFEF"/>
                </a:solidFill>
                <a:latin typeface="Arial"/>
                <a:cs typeface="Arial"/>
              </a:rPr>
              <a:t>Prüfungsthemen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aus: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952" y="3146551"/>
            <a:ext cx="4182745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Professionalität 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Lehrerinnenberuf,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Schulstruktur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Schultheorie,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Schulentwicklung,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heterogenitätssensible/inklusive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Schule,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Theorie und </a:t>
            </a:r>
            <a:r>
              <a:rPr sz="1700" spc="-15" dirty="0">
                <a:latin typeface="Arial"/>
                <a:cs typeface="Arial"/>
              </a:rPr>
              <a:t>Qualität </a:t>
            </a:r>
            <a:r>
              <a:rPr sz="1700" dirty="0">
                <a:latin typeface="Arial"/>
                <a:cs typeface="Arial"/>
              </a:rPr>
              <a:t>von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didaktische Perspektiven </a:t>
            </a:r>
            <a:r>
              <a:rPr sz="1700" dirty="0">
                <a:latin typeface="Arial"/>
                <a:cs typeface="Arial"/>
              </a:rPr>
              <a:t>auf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Schule und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Leistung;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" y="5219141"/>
            <a:ext cx="800354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 err="1">
                <a:latin typeface="Arial"/>
                <a:cs typeface="Arial"/>
              </a:rPr>
              <a:t>kennen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die</a:t>
            </a:r>
            <a:r>
              <a:rPr lang="de-DE"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KMK-</a:t>
            </a:r>
            <a:r>
              <a:rPr sz="1700" spc="-5" dirty="0" err="1">
                <a:latin typeface="Arial"/>
                <a:cs typeface="Arial"/>
              </a:rPr>
              <a:t>Bildungsstandards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 können </a:t>
            </a:r>
            <a:r>
              <a:rPr sz="1700" dirty="0" err="1">
                <a:latin typeface="Arial"/>
                <a:cs typeface="Arial"/>
              </a:rPr>
              <a:t>sich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0" dirty="0" err="1">
                <a:latin typeface="Arial"/>
                <a:cs typeface="Arial"/>
              </a:rPr>
              <a:t>darin</a:t>
            </a:r>
            <a:r>
              <a:rPr lang="de-DE" sz="1700" spc="-31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verorten</a:t>
            </a:r>
            <a:r>
              <a:rPr sz="1700" dirty="0">
                <a:latin typeface="Arial"/>
                <a:cs typeface="Arial"/>
              </a:rPr>
              <a:t>;</a:t>
            </a: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entwickeln </a:t>
            </a:r>
            <a:r>
              <a:rPr sz="1700" spc="-20" dirty="0">
                <a:latin typeface="Arial"/>
                <a:cs typeface="Arial"/>
              </a:rPr>
              <a:t>Vorstellungen </a:t>
            </a:r>
            <a:r>
              <a:rPr sz="1700" spc="-25" dirty="0">
                <a:latin typeface="Arial"/>
                <a:cs typeface="Arial"/>
              </a:rPr>
              <a:t>darüber, </a:t>
            </a:r>
            <a:r>
              <a:rPr sz="1700" spc="-5" dirty="0">
                <a:latin typeface="Arial"/>
                <a:cs typeface="Arial"/>
              </a:rPr>
              <a:t>wie </a:t>
            </a:r>
            <a:r>
              <a:rPr sz="1700" dirty="0">
                <a:latin typeface="Arial"/>
                <a:cs typeface="Arial"/>
              </a:rPr>
              <a:t>sie die </a:t>
            </a:r>
            <a:r>
              <a:rPr sz="1700" dirty="0" err="1">
                <a:latin typeface="Arial"/>
                <a:cs typeface="Arial"/>
              </a:rPr>
              <a:t>im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Studium</a:t>
            </a:r>
            <a:r>
              <a:rPr lang="de-DE" sz="1700" dirty="0">
                <a:latin typeface="Arial"/>
                <a:cs typeface="Arial"/>
              </a:rPr>
              <a:t> </a:t>
            </a:r>
            <a:r>
              <a:rPr sz="1700" spc="-5" dirty="0" err="1">
                <a:latin typeface="Arial"/>
                <a:cs typeface="Arial"/>
              </a:rPr>
              <a:t>erworbene</a:t>
            </a:r>
            <a:r>
              <a:rPr sz="1700" spc="-5" dirty="0">
                <a:latin typeface="Arial"/>
                <a:cs typeface="Arial"/>
              </a:rPr>
              <a:t>  Berufsfähigkeit </a:t>
            </a:r>
            <a:r>
              <a:rPr sz="1700" dirty="0">
                <a:latin typeface="Arial"/>
                <a:cs typeface="Arial"/>
              </a:rPr>
              <a:t>im </a:t>
            </a:r>
            <a:r>
              <a:rPr sz="1700" spc="-15" dirty="0">
                <a:latin typeface="Arial"/>
                <a:cs typeface="Arial"/>
              </a:rPr>
              <a:t>Verlauf </a:t>
            </a:r>
            <a:r>
              <a:rPr sz="1700" dirty="0">
                <a:latin typeface="Arial"/>
                <a:cs typeface="Arial"/>
              </a:rPr>
              <a:t>der anderen Phasen der </a:t>
            </a:r>
            <a:r>
              <a:rPr sz="1700" spc="-5" dirty="0">
                <a:latin typeface="Arial"/>
                <a:cs typeface="Arial"/>
              </a:rPr>
              <a:t>Lehrer*innenbildung </a:t>
            </a:r>
            <a:r>
              <a:rPr sz="1700" dirty="0">
                <a:latin typeface="Arial"/>
                <a:cs typeface="Arial"/>
              </a:rPr>
              <a:t>zu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einer  </a:t>
            </a:r>
            <a:r>
              <a:rPr sz="1700" spc="-5" dirty="0">
                <a:latin typeface="Arial"/>
                <a:cs typeface="Arial"/>
              </a:rPr>
              <a:t>Berufsfertigkeit </a:t>
            </a:r>
            <a:r>
              <a:rPr sz="1700" dirty="0">
                <a:latin typeface="Arial"/>
                <a:cs typeface="Arial"/>
              </a:rPr>
              <a:t>ausbauen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können.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33492" y="3183123"/>
            <a:ext cx="1682750" cy="1176655"/>
            <a:chOff x="4919408" y="2985452"/>
            <a:chExt cx="1682750" cy="1176655"/>
          </a:xfrm>
        </p:grpSpPr>
        <p:sp>
          <p:nvSpPr>
            <p:cNvPr id="6" name="object 6"/>
            <p:cNvSpPr/>
            <p:nvPr/>
          </p:nvSpPr>
          <p:spPr>
            <a:xfrm>
              <a:off x="4932426" y="2998469"/>
              <a:ext cx="1656714" cy="1150620"/>
            </a:xfrm>
            <a:custGeom>
              <a:avLst/>
              <a:gdLst/>
              <a:ahLst/>
              <a:cxnLst/>
              <a:rect l="l" t="t" r="r" b="b"/>
              <a:pathLst>
                <a:path w="1656715" h="1150620">
                  <a:moveTo>
                    <a:pt x="828294" y="0"/>
                  </a:moveTo>
                  <a:lnTo>
                    <a:pt x="771583" y="1327"/>
                  </a:lnTo>
                  <a:lnTo>
                    <a:pt x="715899" y="5251"/>
                  </a:lnTo>
                  <a:lnTo>
                    <a:pt x="661363" y="11687"/>
                  </a:lnTo>
                  <a:lnTo>
                    <a:pt x="608100" y="20549"/>
                  </a:lnTo>
                  <a:lnTo>
                    <a:pt x="556233" y="31751"/>
                  </a:lnTo>
                  <a:lnTo>
                    <a:pt x="505884" y="45208"/>
                  </a:lnTo>
                  <a:lnTo>
                    <a:pt x="457178" y="60833"/>
                  </a:lnTo>
                  <a:lnTo>
                    <a:pt x="410238" y="78542"/>
                  </a:lnTo>
                  <a:lnTo>
                    <a:pt x="365187" y="98248"/>
                  </a:lnTo>
                  <a:lnTo>
                    <a:pt x="322148" y="119867"/>
                  </a:lnTo>
                  <a:lnTo>
                    <a:pt x="281245" y="143311"/>
                  </a:lnTo>
                  <a:lnTo>
                    <a:pt x="242601" y="168497"/>
                  </a:lnTo>
                  <a:lnTo>
                    <a:pt x="206340" y="195337"/>
                  </a:lnTo>
                  <a:lnTo>
                    <a:pt x="172585" y="223747"/>
                  </a:lnTo>
                  <a:lnTo>
                    <a:pt x="141459" y="253640"/>
                  </a:lnTo>
                  <a:lnTo>
                    <a:pt x="113086" y="284931"/>
                  </a:lnTo>
                  <a:lnTo>
                    <a:pt x="87589" y="317535"/>
                  </a:lnTo>
                  <a:lnTo>
                    <a:pt x="65091" y="351365"/>
                  </a:lnTo>
                  <a:lnTo>
                    <a:pt x="45716" y="386336"/>
                  </a:lnTo>
                  <a:lnTo>
                    <a:pt x="29587" y="422363"/>
                  </a:lnTo>
                  <a:lnTo>
                    <a:pt x="16827" y="459359"/>
                  </a:lnTo>
                  <a:lnTo>
                    <a:pt x="7561" y="497239"/>
                  </a:lnTo>
                  <a:lnTo>
                    <a:pt x="1910" y="535918"/>
                  </a:lnTo>
                  <a:lnTo>
                    <a:pt x="0" y="575309"/>
                  </a:lnTo>
                  <a:lnTo>
                    <a:pt x="1910" y="614701"/>
                  </a:lnTo>
                  <a:lnTo>
                    <a:pt x="7561" y="653380"/>
                  </a:lnTo>
                  <a:lnTo>
                    <a:pt x="16827" y="691260"/>
                  </a:lnTo>
                  <a:lnTo>
                    <a:pt x="29587" y="728256"/>
                  </a:lnTo>
                  <a:lnTo>
                    <a:pt x="45716" y="764283"/>
                  </a:lnTo>
                  <a:lnTo>
                    <a:pt x="65091" y="799254"/>
                  </a:lnTo>
                  <a:lnTo>
                    <a:pt x="87589" y="833084"/>
                  </a:lnTo>
                  <a:lnTo>
                    <a:pt x="113086" y="865688"/>
                  </a:lnTo>
                  <a:lnTo>
                    <a:pt x="141459" y="896979"/>
                  </a:lnTo>
                  <a:lnTo>
                    <a:pt x="172585" y="926872"/>
                  </a:lnTo>
                  <a:lnTo>
                    <a:pt x="206340" y="955282"/>
                  </a:lnTo>
                  <a:lnTo>
                    <a:pt x="242601" y="982122"/>
                  </a:lnTo>
                  <a:lnTo>
                    <a:pt x="281245" y="1007308"/>
                  </a:lnTo>
                  <a:lnTo>
                    <a:pt x="322148" y="1030752"/>
                  </a:lnTo>
                  <a:lnTo>
                    <a:pt x="365187" y="1052371"/>
                  </a:lnTo>
                  <a:lnTo>
                    <a:pt x="410238" y="1072077"/>
                  </a:lnTo>
                  <a:lnTo>
                    <a:pt x="457178" y="1089786"/>
                  </a:lnTo>
                  <a:lnTo>
                    <a:pt x="505884" y="1105411"/>
                  </a:lnTo>
                  <a:lnTo>
                    <a:pt x="556233" y="1118868"/>
                  </a:lnTo>
                  <a:lnTo>
                    <a:pt x="608100" y="1130070"/>
                  </a:lnTo>
                  <a:lnTo>
                    <a:pt x="661363" y="1138932"/>
                  </a:lnTo>
                  <a:lnTo>
                    <a:pt x="715899" y="1145368"/>
                  </a:lnTo>
                  <a:lnTo>
                    <a:pt x="771583" y="1149292"/>
                  </a:lnTo>
                  <a:lnTo>
                    <a:pt x="828294" y="1150619"/>
                  </a:lnTo>
                  <a:lnTo>
                    <a:pt x="885004" y="1149292"/>
                  </a:lnTo>
                  <a:lnTo>
                    <a:pt x="940688" y="1145368"/>
                  </a:lnTo>
                  <a:lnTo>
                    <a:pt x="995224" y="1138932"/>
                  </a:lnTo>
                  <a:lnTo>
                    <a:pt x="1048487" y="1130070"/>
                  </a:lnTo>
                  <a:lnTo>
                    <a:pt x="1100354" y="1118868"/>
                  </a:lnTo>
                  <a:lnTo>
                    <a:pt x="1150703" y="1105411"/>
                  </a:lnTo>
                  <a:lnTo>
                    <a:pt x="1199409" y="1089786"/>
                  </a:lnTo>
                  <a:lnTo>
                    <a:pt x="1246349" y="1072077"/>
                  </a:lnTo>
                  <a:lnTo>
                    <a:pt x="1291400" y="1052371"/>
                  </a:lnTo>
                  <a:lnTo>
                    <a:pt x="1334439" y="1030752"/>
                  </a:lnTo>
                  <a:lnTo>
                    <a:pt x="1375342" y="1007308"/>
                  </a:lnTo>
                  <a:lnTo>
                    <a:pt x="1413986" y="982122"/>
                  </a:lnTo>
                  <a:lnTo>
                    <a:pt x="1450247" y="955282"/>
                  </a:lnTo>
                  <a:lnTo>
                    <a:pt x="1484002" y="926872"/>
                  </a:lnTo>
                  <a:lnTo>
                    <a:pt x="1515128" y="896979"/>
                  </a:lnTo>
                  <a:lnTo>
                    <a:pt x="1543501" y="865688"/>
                  </a:lnTo>
                  <a:lnTo>
                    <a:pt x="1568998" y="833084"/>
                  </a:lnTo>
                  <a:lnTo>
                    <a:pt x="1591496" y="799254"/>
                  </a:lnTo>
                  <a:lnTo>
                    <a:pt x="1610871" y="764283"/>
                  </a:lnTo>
                  <a:lnTo>
                    <a:pt x="1627000" y="728256"/>
                  </a:lnTo>
                  <a:lnTo>
                    <a:pt x="1639760" y="691260"/>
                  </a:lnTo>
                  <a:lnTo>
                    <a:pt x="1649026" y="653380"/>
                  </a:lnTo>
                  <a:lnTo>
                    <a:pt x="1654677" y="614701"/>
                  </a:lnTo>
                  <a:lnTo>
                    <a:pt x="1656588" y="575309"/>
                  </a:lnTo>
                  <a:lnTo>
                    <a:pt x="1654677" y="535918"/>
                  </a:lnTo>
                  <a:lnTo>
                    <a:pt x="1649026" y="497239"/>
                  </a:lnTo>
                  <a:lnTo>
                    <a:pt x="1639760" y="459359"/>
                  </a:lnTo>
                  <a:lnTo>
                    <a:pt x="1627000" y="422363"/>
                  </a:lnTo>
                  <a:lnTo>
                    <a:pt x="1610871" y="386336"/>
                  </a:lnTo>
                  <a:lnTo>
                    <a:pt x="1591496" y="351365"/>
                  </a:lnTo>
                  <a:lnTo>
                    <a:pt x="1568998" y="317535"/>
                  </a:lnTo>
                  <a:lnTo>
                    <a:pt x="1543501" y="284931"/>
                  </a:lnTo>
                  <a:lnTo>
                    <a:pt x="1515128" y="253640"/>
                  </a:lnTo>
                  <a:lnTo>
                    <a:pt x="1484002" y="223747"/>
                  </a:lnTo>
                  <a:lnTo>
                    <a:pt x="1450247" y="195337"/>
                  </a:lnTo>
                  <a:lnTo>
                    <a:pt x="1413986" y="168497"/>
                  </a:lnTo>
                  <a:lnTo>
                    <a:pt x="1375342" y="143311"/>
                  </a:lnTo>
                  <a:lnTo>
                    <a:pt x="1334439" y="119867"/>
                  </a:lnTo>
                  <a:lnTo>
                    <a:pt x="1291400" y="98248"/>
                  </a:lnTo>
                  <a:lnTo>
                    <a:pt x="1246349" y="78542"/>
                  </a:lnTo>
                  <a:lnTo>
                    <a:pt x="1199409" y="60833"/>
                  </a:lnTo>
                  <a:lnTo>
                    <a:pt x="1150703" y="45208"/>
                  </a:lnTo>
                  <a:lnTo>
                    <a:pt x="1100354" y="31751"/>
                  </a:lnTo>
                  <a:lnTo>
                    <a:pt x="1048487" y="20549"/>
                  </a:lnTo>
                  <a:lnTo>
                    <a:pt x="995224" y="11687"/>
                  </a:lnTo>
                  <a:lnTo>
                    <a:pt x="940688" y="5251"/>
                  </a:lnTo>
                  <a:lnTo>
                    <a:pt x="885004" y="1327"/>
                  </a:lnTo>
                  <a:lnTo>
                    <a:pt x="8282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426" y="2998469"/>
              <a:ext cx="1656714" cy="1150620"/>
            </a:xfrm>
            <a:custGeom>
              <a:avLst/>
              <a:gdLst/>
              <a:ahLst/>
              <a:cxnLst/>
              <a:rect l="l" t="t" r="r" b="b"/>
              <a:pathLst>
                <a:path w="1656715" h="1150620">
                  <a:moveTo>
                    <a:pt x="0" y="575309"/>
                  </a:moveTo>
                  <a:lnTo>
                    <a:pt x="1910" y="535918"/>
                  </a:lnTo>
                  <a:lnTo>
                    <a:pt x="7561" y="497239"/>
                  </a:lnTo>
                  <a:lnTo>
                    <a:pt x="16827" y="459359"/>
                  </a:lnTo>
                  <a:lnTo>
                    <a:pt x="29587" y="422363"/>
                  </a:lnTo>
                  <a:lnTo>
                    <a:pt x="45716" y="386336"/>
                  </a:lnTo>
                  <a:lnTo>
                    <a:pt x="65091" y="351365"/>
                  </a:lnTo>
                  <a:lnTo>
                    <a:pt x="87589" y="317535"/>
                  </a:lnTo>
                  <a:lnTo>
                    <a:pt x="113086" y="284931"/>
                  </a:lnTo>
                  <a:lnTo>
                    <a:pt x="141459" y="253640"/>
                  </a:lnTo>
                  <a:lnTo>
                    <a:pt x="172585" y="223747"/>
                  </a:lnTo>
                  <a:lnTo>
                    <a:pt x="206340" y="195337"/>
                  </a:lnTo>
                  <a:lnTo>
                    <a:pt x="242601" y="168497"/>
                  </a:lnTo>
                  <a:lnTo>
                    <a:pt x="281245" y="143311"/>
                  </a:lnTo>
                  <a:lnTo>
                    <a:pt x="322148" y="119867"/>
                  </a:lnTo>
                  <a:lnTo>
                    <a:pt x="365187" y="98248"/>
                  </a:lnTo>
                  <a:lnTo>
                    <a:pt x="410238" y="78542"/>
                  </a:lnTo>
                  <a:lnTo>
                    <a:pt x="457178" y="60833"/>
                  </a:lnTo>
                  <a:lnTo>
                    <a:pt x="505884" y="45208"/>
                  </a:lnTo>
                  <a:lnTo>
                    <a:pt x="556233" y="31751"/>
                  </a:lnTo>
                  <a:lnTo>
                    <a:pt x="608100" y="20549"/>
                  </a:lnTo>
                  <a:lnTo>
                    <a:pt x="661363" y="11687"/>
                  </a:lnTo>
                  <a:lnTo>
                    <a:pt x="715899" y="5251"/>
                  </a:lnTo>
                  <a:lnTo>
                    <a:pt x="771583" y="1327"/>
                  </a:lnTo>
                  <a:lnTo>
                    <a:pt x="828294" y="0"/>
                  </a:lnTo>
                  <a:lnTo>
                    <a:pt x="885004" y="1327"/>
                  </a:lnTo>
                  <a:lnTo>
                    <a:pt x="940688" y="5251"/>
                  </a:lnTo>
                  <a:lnTo>
                    <a:pt x="995224" y="11687"/>
                  </a:lnTo>
                  <a:lnTo>
                    <a:pt x="1048487" y="20549"/>
                  </a:lnTo>
                  <a:lnTo>
                    <a:pt x="1100354" y="31751"/>
                  </a:lnTo>
                  <a:lnTo>
                    <a:pt x="1150703" y="45208"/>
                  </a:lnTo>
                  <a:lnTo>
                    <a:pt x="1199409" y="60833"/>
                  </a:lnTo>
                  <a:lnTo>
                    <a:pt x="1246349" y="78542"/>
                  </a:lnTo>
                  <a:lnTo>
                    <a:pt x="1291400" y="98248"/>
                  </a:lnTo>
                  <a:lnTo>
                    <a:pt x="1334439" y="119867"/>
                  </a:lnTo>
                  <a:lnTo>
                    <a:pt x="1375342" y="143311"/>
                  </a:lnTo>
                  <a:lnTo>
                    <a:pt x="1413986" y="168497"/>
                  </a:lnTo>
                  <a:lnTo>
                    <a:pt x="1450247" y="195337"/>
                  </a:lnTo>
                  <a:lnTo>
                    <a:pt x="1484002" y="223747"/>
                  </a:lnTo>
                  <a:lnTo>
                    <a:pt x="1515128" y="253640"/>
                  </a:lnTo>
                  <a:lnTo>
                    <a:pt x="1543501" y="284931"/>
                  </a:lnTo>
                  <a:lnTo>
                    <a:pt x="1568998" y="317535"/>
                  </a:lnTo>
                  <a:lnTo>
                    <a:pt x="1591496" y="351365"/>
                  </a:lnTo>
                  <a:lnTo>
                    <a:pt x="1610871" y="386336"/>
                  </a:lnTo>
                  <a:lnTo>
                    <a:pt x="1627000" y="422363"/>
                  </a:lnTo>
                  <a:lnTo>
                    <a:pt x="1639760" y="459359"/>
                  </a:lnTo>
                  <a:lnTo>
                    <a:pt x="1649026" y="497239"/>
                  </a:lnTo>
                  <a:lnTo>
                    <a:pt x="1654677" y="535918"/>
                  </a:lnTo>
                  <a:lnTo>
                    <a:pt x="1656588" y="575309"/>
                  </a:lnTo>
                  <a:lnTo>
                    <a:pt x="1654677" y="614701"/>
                  </a:lnTo>
                  <a:lnTo>
                    <a:pt x="1649026" y="653380"/>
                  </a:lnTo>
                  <a:lnTo>
                    <a:pt x="1639760" y="691260"/>
                  </a:lnTo>
                  <a:lnTo>
                    <a:pt x="1627000" y="728256"/>
                  </a:lnTo>
                  <a:lnTo>
                    <a:pt x="1610871" y="764283"/>
                  </a:lnTo>
                  <a:lnTo>
                    <a:pt x="1591496" y="799254"/>
                  </a:lnTo>
                  <a:lnTo>
                    <a:pt x="1568998" y="833084"/>
                  </a:lnTo>
                  <a:lnTo>
                    <a:pt x="1543501" y="865688"/>
                  </a:lnTo>
                  <a:lnTo>
                    <a:pt x="1515128" y="896979"/>
                  </a:lnTo>
                  <a:lnTo>
                    <a:pt x="1484002" y="926872"/>
                  </a:lnTo>
                  <a:lnTo>
                    <a:pt x="1450247" y="955282"/>
                  </a:lnTo>
                  <a:lnTo>
                    <a:pt x="1413986" y="982122"/>
                  </a:lnTo>
                  <a:lnTo>
                    <a:pt x="1375342" y="1007308"/>
                  </a:lnTo>
                  <a:lnTo>
                    <a:pt x="1334439" y="1030752"/>
                  </a:lnTo>
                  <a:lnTo>
                    <a:pt x="1291400" y="1052371"/>
                  </a:lnTo>
                  <a:lnTo>
                    <a:pt x="1246349" y="1072077"/>
                  </a:lnTo>
                  <a:lnTo>
                    <a:pt x="1199409" y="1089786"/>
                  </a:lnTo>
                  <a:lnTo>
                    <a:pt x="1150703" y="1105411"/>
                  </a:lnTo>
                  <a:lnTo>
                    <a:pt x="1100354" y="1118868"/>
                  </a:lnTo>
                  <a:lnTo>
                    <a:pt x="1048487" y="1130070"/>
                  </a:lnTo>
                  <a:lnTo>
                    <a:pt x="995224" y="1138932"/>
                  </a:lnTo>
                  <a:lnTo>
                    <a:pt x="940688" y="1145368"/>
                  </a:lnTo>
                  <a:lnTo>
                    <a:pt x="885004" y="1149292"/>
                  </a:lnTo>
                  <a:lnTo>
                    <a:pt x="828294" y="1150619"/>
                  </a:lnTo>
                  <a:lnTo>
                    <a:pt x="771583" y="1149292"/>
                  </a:lnTo>
                  <a:lnTo>
                    <a:pt x="715899" y="1145368"/>
                  </a:lnTo>
                  <a:lnTo>
                    <a:pt x="661363" y="1138932"/>
                  </a:lnTo>
                  <a:lnTo>
                    <a:pt x="608100" y="1130070"/>
                  </a:lnTo>
                  <a:lnTo>
                    <a:pt x="556233" y="1118868"/>
                  </a:lnTo>
                  <a:lnTo>
                    <a:pt x="505884" y="1105411"/>
                  </a:lnTo>
                  <a:lnTo>
                    <a:pt x="457178" y="1089786"/>
                  </a:lnTo>
                  <a:lnTo>
                    <a:pt x="410238" y="1072077"/>
                  </a:lnTo>
                  <a:lnTo>
                    <a:pt x="365187" y="1052371"/>
                  </a:lnTo>
                  <a:lnTo>
                    <a:pt x="322148" y="1030752"/>
                  </a:lnTo>
                  <a:lnTo>
                    <a:pt x="281245" y="1007308"/>
                  </a:lnTo>
                  <a:lnTo>
                    <a:pt x="242601" y="982122"/>
                  </a:lnTo>
                  <a:lnTo>
                    <a:pt x="206340" y="955282"/>
                  </a:lnTo>
                  <a:lnTo>
                    <a:pt x="172585" y="926872"/>
                  </a:lnTo>
                  <a:lnTo>
                    <a:pt x="141459" y="896979"/>
                  </a:lnTo>
                  <a:lnTo>
                    <a:pt x="113086" y="865688"/>
                  </a:lnTo>
                  <a:lnTo>
                    <a:pt x="87589" y="833084"/>
                  </a:lnTo>
                  <a:lnTo>
                    <a:pt x="65091" y="799254"/>
                  </a:lnTo>
                  <a:lnTo>
                    <a:pt x="45716" y="764283"/>
                  </a:lnTo>
                  <a:lnTo>
                    <a:pt x="29587" y="728256"/>
                  </a:lnTo>
                  <a:lnTo>
                    <a:pt x="16827" y="691260"/>
                  </a:lnTo>
                  <a:lnTo>
                    <a:pt x="7561" y="653380"/>
                  </a:lnTo>
                  <a:lnTo>
                    <a:pt x="1910" y="614701"/>
                  </a:lnTo>
                  <a:lnTo>
                    <a:pt x="0" y="57530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79465" y="3271520"/>
            <a:ext cx="76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40 min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rüfu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04431" y="3704844"/>
            <a:ext cx="1661160" cy="1033780"/>
            <a:chOff x="6504431" y="3704844"/>
            <a:chExt cx="1661160" cy="1033780"/>
          </a:xfrm>
        </p:grpSpPr>
        <p:sp>
          <p:nvSpPr>
            <p:cNvPr id="10" name="object 10"/>
            <p:cNvSpPr/>
            <p:nvPr/>
          </p:nvSpPr>
          <p:spPr>
            <a:xfrm>
              <a:off x="6517385" y="3717798"/>
              <a:ext cx="1635760" cy="1007744"/>
            </a:xfrm>
            <a:custGeom>
              <a:avLst/>
              <a:gdLst/>
              <a:ahLst/>
              <a:cxnLst/>
              <a:rect l="l" t="t" r="r" b="b"/>
              <a:pathLst>
                <a:path w="1635759" h="1007745">
                  <a:moveTo>
                    <a:pt x="817626" y="0"/>
                  </a:moveTo>
                  <a:lnTo>
                    <a:pt x="759228" y="1264"/>
                  </a:lnTo>
                  <a:lnTo>
                    <a:pt x="701940" y="5002"/>
                  </a:lnTo>
                  <a:lnTo>
                    <a:pt x="645899" y="11128"/>
                  </a:lnTo>
                  <a:lnTo>
                    <a:pt x="591244" y="19556"/>
                  </a:lnTo>
                  <a:lnTo>
                    <a:pt x="538113" y="30200"/>
                  </a:lnTo>
                  <a:lnTo>
                    <a:pt x="486644" y="42977"/>
                  </a:lnTo>
                  <a:lnTo>
                    <a:pt x="436976" y="57800"/>
                  </a:lnTo>
                  <a:lnTo>
                    <a:pt x="389246" y="74584"/>
                  </a:lnTo>
                  <a:lnTo>
                    <a:pt x="343594" y="93245"/>
                  </a:lnTo>
                  <a:lnTo>
                    <a:pt x="300157" y="113695"/>
                  </a:lnTo>
                  <a:lnTo>
                    <a:pt x="259074" y="135851"/>
                  </a:lnTo>
                  <a:lnTo>
                    <a:pt x="220483" y="159627"/>
                  </a:lnTo>
                  <a:lnTo>
                    <a:pt x="184522" y="184937"/>
                  </a:lnTo>
                  <a:lnTo>
                    <a:pt x="151329" y="211697"/>
                  </a:lnTo>
                  <a:lnTo>
                    <a:pt x="121044" y="239821"/>
                  </a:lnTo>
                  <a:lnTo>
                    <a:pt x="93803" y="269224"/>
                  </a:lnTo>
                  <a:lnTo>
                    <a:pt x="69746" y="299820"/>
                  </a:lnTo>
                  <a:lnTo>
                    <a:pt x="31736" y="364251"/>
                  </a:lnTo>
                  <a:lnTo>
                    <a:pt x="8118" y="432432"/>
                  </a:lnTo>
                  <a:lnTo>
                    <a:pt x="0" y="503681"/>
                  </a:lnTo>
                  <a:lnTo>
                    <a:pt x="2052" y="539647"/>
                  </a:lnTo>
                  <a:lnTo>
                    <a:pt x="18058" y="609448"/>
                  </a:lnTo>
                  <a:lnTo>
                    <a:pt x="49011" y="675839"/>
                  </a:lnTo>
                  <a:lnTo>
                    <a:pt x="93803" y="738139"/>
                  </a:lnTo>
                  <a:lnTo>
                    <a:pt x="121044" y="767542"/>
                  </a:lnTo>
                  <a:lnTo>
                    <a:pt x="151329" y="795666"/>
                  </a:lnTo>
                  <a:lnTo>
                    <a:pt x="184522" y="822426"/>
                  </a:lnTo>
                  <a:lnTo>
                    <a:pt x="220483" y="847736"/>
                  </a:lnTo>
                  <a:lnTo>
                    <a:pt x="259074" y="871512"/>
                  </a:lnTo>
                  <a:lnTo>
                    <a:pt x="300157" y="893668"/>
                  </a:lnTo>
                  <a:lnTo>
                    <a:pt x="343594" y="914118"/>
                  </a:lnTo>
                  <a:lnTo>
                    <a:pt x="389246" y="932779"/>
                  </a:lnTo>
                  <a:lnTo>
                    <a:pt x="436976" y="949563"/>
                  </a:lnTo>
                  <a:lnTo>
                    <a:pt x="486644" y="964386"/>
                  </a:lnTo>
                  <a:lnTo>
                    <a:pt x="538113" y="977163"/>
                  </a:lnTo>
                  <a:lnTo>
                    <a:pt x="591244" y="987807"/>
                  </a:lnTo>
                  <a:lnTo>
                    <a:pt x="645899" y="996235"/>
                  </a:lnTo>
                  <a:lnTo>
                    <a:pt x="701940" y="1002361"/>
                  </a:lnTo>
                  <a:lnTo>
                    <a:pt x="759228" y="1006099"/>
                  </a:lnTo>
                  <a:lnTo>
                    <a:pt x="817626" y="1007363"/>
                  </a:lnTo>
                  <a:lnTo>
                    <a:pt x="876023" y="1006099"/>
                  </a:lnTo>
                  <a:lnTo>
                    <a:pt x="933311" y="1002361"/>
                  </a:lnTo>
                  <a:lnTo>
                    <a:pt x="989352" y="996235"/>
                  </a:lnTo>
                  <a:lnTo>
                    <a:pt x="1044007" y="987807"/>
                  </a:lnTo>
                  <a:lnTo>
                    <a:pt x="1097138" y="977163"/>
                  </a:lnTo>
                  <a:lnTo>
                    <a:pt x="1148607" y="964386"/>
                  </a:lnTo>
                  <a:lnTo>
                    <a:pt x="1198275" y="949563"/>
                  </a:lnTo>
                  <a:lnTo>
                    <a:pt x="1246005" y="932779"/>
                  </a:lnTo>
                  <a:lnTo>
                    <a:pt x="1291657" y="914118"/>
                  </a:lnTo>
                  <a:lnTo>
                    <a:pt x="1335094" y="893668"/>
                  </a:lnTo>
                  <a:lnTo>
                    <a:pt x="1376177" y="871512"/>
                  </a:lnTo>
                  <a:lnTo>
                    <a:pt x="1414768" y="847736"/>
                  </a:lnTo>
                  <a:lnTo>
                    <a:pt x="1450729" y="822426"/>
                  </a:lnTo>
                  <a:lnTo>
                    <a:pt x="1483922" y="795666"/>
                  </a:lnTo>
                  <a:lnTo>
                    <a:pt x="1514207" y="767542"/>
                  </a:lnTo>
                  <a:lnTo>
                    <a:pt x="1541448" y="738139"/>
                  </a:lnTo>
                  <a:lnTo>
                    <a:pt x="1565505" y="707543"/>
                  </a:lnTo>
                  <a:lnTo>
                    <a:pt x="1603515" y="643112"/>
                  </a:lnTo>
                  <a:lnTo>
                    <a:pt x="1627133" y="574931"/>
                  </a:lnTo>
                  <a:lnTo>
                    <a:pt x="1635252" y="503681"/>
                  </a:lnTo>
                  <a:lnTo>
                    <a:pt x="1633199" y="467716"/>
                  </a:lnTo>
                  <a:lnTo>
                    <a:pt x="1617193" y="397915"/>
                  </a:lnTo>
                  <a:lnTo>
                    <a:pt x="1586240" y="331524"/>
                  </a:lnTo>
                  <a:lnTo>
                    <a:pt x="1541448" y="269224"/>
                  </a:lnTo>
                  <a:lnTo>
                    <a:pt x="1514207" y="239821"/>
                  </a:lnTo>
                  <a:lnTo>
                    <a:pt x="1483922" y="211697"/>
                  </a:lnTo>
                  <a:lnTo>
                    <a:pt x="1450729" y="184937"/>
                  </a:lnTo>
                  <a:lnTo>
                    <a:pt x="1414768" y="159627"/>
                  </a:lnTo>
                  <a:lnTo>
                    <a:pt x="1376177" y="135851"/>
                  </a:lnTo>
                  <a:lnTo>
                    <a:pt x="1335094" y="113695"/>
                  </a:lnTo>
                  <a:lnTo>
                    <a:pt x="1291657" y="93245"/>
                  </a:lnTo>
                  <a:lnTo>
                    <a:pt x="1246005" y="74584"/>
                  </a:lnTo>
                  <a:lnTo>
                    <a:pt x="1198275" y="57800"/>
                  </a:lnTo>
                  <a:lnTo>
                    <a:pt x="1148607" y="42977"/>
                  </a:lnTo>
                  <a:lnTo>
                    <a:pt x="1097138" y="30200"/>
                  </a:lnTo>
                  <a:lnTo>
                    <a:pt x="1044007" y="19556"/>
                  </a:lnTo>
                  <a:lnTo>
                    <a:pt x="989352" y="11128"/>
                  </a:lnTo>
                  <a:lnTo>
                    <a:pt x="933311" y="5002"/>
                  </a:lnTo>
                  <a:lnTo>
                    <a:pt x="876023" y="1264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7385" y="3717798"/>
              <a:ext cx="1635760" cy="1007744"/>
            </a:xfrm>
            <a:custGeom>
              <a:avLst/>
              <a:gdLst/>
              <a:ahLst/>
              <a:cxnLst/>
              <a:rect l="l" t="t" r="r" b="b"/>
              <a:pathLst>
                <a:path w="1635759" h="1007745">
                  <a:moveTo>
                    <a:pt x="0" y="503681"/>
                  </a:moveTo>
                  <a:lnTo>
                    <a:pt x="8118" y="432432"/>
                  </a:lnTo>
                  <a:lnTo>
                    <a:pt x="31736" y="364251"/>
                  </a:lnTo>
                  <a:lnTo>
                    <a:pt x="69746" y="299820"/>
                  </a:lnTo>
                  <a:lnTo>
                    <a:pt x="93803" y="269224"/>
                  </a:lnTo>
                  <a:lnTo>
                    <a:pt x="121044" y="239821"/>
                  </a:lnTo>
                  <a:lnTo>
                    <a:pt x="151329" y="211697"/>
                  </a:lnTo>
                  <a:lnTo>
                    <a:pt x="184522" y="184937"/>
                  </a:lnTo>
                  <a:lnTo>
                    <a:pt x="220483" y="159627"/>
                  </a:lnTo>
                  <a:lnTo>
                    <a:pt x="259074" y="135851"/>
                  </a:lnTo>
                  <a:lnTo>
                    <a:pt x="300157" y="113695"/>
                  </a:lnTo>
                  <a:lnTo>
                    <a:pt x="343594" y="93245"/>
                  </a:lnTo>
                  <a:lnTo>
                    <a:pt x="389246" y="74584"/>
                  </a:lnTo>
                  <a:lnTo>
                    <a:pt x="436976" y="57800"/>
                  </a:lnTo>
                  <a:lnTo>
                    <a:pt x="486644" y="42977"/>
                  </a:lnTo>
                  <a:lnTo>
                    <a:pt x="538113" y="30200"/>
                  </a:lnTo>
                  <a:lnTo>
                    <a:pt x="591244" y="19556"/>
                  </a:lnTo>
                  <a:lnTo>
                    <a:pt x="645899" y="11128"/>
                  </a:lnTo>
                  <a:lnTo>
                    <a:pt x="701940" y="5002"/>
                  </a:lnTo>
                  <a:lnTo>
                    <a:pt x="759228" y="1264"/>
                  </a:lnTo>
                  <a:lnTo>
                    <a:pt x="817626" y="0"/>
                  </a:lnTo>
                  <a:lnTo>
                    <a:pt x="876023" y="1264"/>
                  </a:lnTo>
                  <a:lnTo>
                    <a:pt x="933311" y="5002"/>
                  </a:lnTo>
                  <a:lnTo>
                    <a:pt x="989352" y="11128"/>
                  </a:lnTo>
                  <a:lnTo>
                    <a:pt x="1044007" y="19556"/>
                  </a:lnTo>
                  <a:lnTo>
                    <a:pt x="1097138" y="30200"/>
                  </a:lnTo>
                  <a:lnTo>
                    <a:pt x="1148607" y="42977"/>
                  </a:lnTo>
                  <a:lnTo>
                    <a:pt x="1198275" y="57800"/>
                  </a:lnTo>
                  <a:lnTo>
                    <a:pt x="1246005" y="74584"/>
                  </a:lnTo>
                  <a:lnTo>
                    <a:pt x="1291657" y="93245"/>
                  </a:lnTo>
                  <a:lnTo>
                    <a:pt x="1335094" y="113695"/>
                  </a:lnTo>
                  <a:lnTo>
                    <a:pt x="1376177" y="135851"/>
                  </a:lnTo>
                  <a:lnTo>
                    <a:pt x="1414768" y="159627"/>
                  </a:lnTo>
                  <a:lnTo>
                    <a:pt x="1450729" y="184937"/>
                  </a:lnTo>
                  <a:lnTo>
                    <a:pt x="1483922" y="211697"/>
                  </a:lnTo>
                  <a:lnTo>
                    <a:pt x="1514207" y="239821"/>
                  </a:lnTo>
                  <a:lnTo>
                    <a:pt x="1541448" y="269224"/>
                  </a:lnTo>
                  <a:lnTo>
                    <a:pt x="1565505" y="299820"/>
                  </a:lnTo>
                  <a:lnTo>
                    <a:pt x="1603515" y="364251"/>
                  </a:lnTo>
                  <a:lnTo>
                    <a:pt x="1627133" y="432432"/>
                  </a:lnTo>
                  <a:lnTo>
                    <a:pt x="1635252" y="503681"/>
                  </a:lnTo>
                  <a:lnTo>
                    <a:pt x="1633199" y="539647"/>
                  </a:lnTo>
                  <a:lnTo>
                    <a:pt x="1617193" y="609448"/>
                  </a:lnTo>
                  <a:lnTo>
                    <a:pt x="1586240" y="675839"/>
                  </a:lnTo>
                  <a:lnTo>
                    <a:pt x="1541448" y="738139"/>
                  </a:lnTo>
                  <a:lnTo>
                    <a:pt x="1514207" y="767542"/>
                  </a:lnTo>
                  <a:lnTo>
                    <a:pt x="1483922" y="795666"/>
                  </a:lnTo>
                  <a:lnTo>
                    <a:pt x="1450729" y="822426"/>
                  </a:lnTo>
                  <a:lnTo>
                    <a:pt x="1414768" y="847736"/>
                  </a:lnTo>
                  <a:lnTo>
                    <a:pt x="1376177" y="871512"/>
                  </a:lnTo>
                  <a:lnTo>
                    <a:pt x="1335094" y="893668"/>
                  </a:lnTo>
                  <a:lnTo>
                    <a:pt x="1291657" y="914118"/>
                  </a:lnTo>
                  <a:lnTo>
                    <a:pt x="1246005" y="932779"/>
                  </a:lnTo>
                  <a:lnTo>
                    <a:pt x="1198275" y="949563"/>
                  </a:lnTo>
                  <a:lnTo>
                    <a:pt x="1148607" y="964386"/>
                  </a:lnTo>
                  <a:lnTo>
                    <a:pt x="1097138" y="977163"/>
                  </a:lnTo>
                  <a:lnTo>
                    <a:pt x="1044007" y="987807"/>
                  </a:lnTo>
                  <a:lnTo>
                    <a:pt x="989352" y="996235"/>
                  </a:lnTo>
                  <a:lnTo>
                    <a:pt x="933311" y="1002361"/>
                  </a:lnTo>
                  <a:lnTo>
                    <a:pt x="876023" y="1006099"/>
                  </a:lnTo>
                  <a:lnTo>
                    <a:pt x="817626" y="1007363"/>
                  </a:lnTo>
                  <a:lnTo>
                    <a:pt x="759228" y="1006099"/>
                  </a:lnTo>
                  <a:lnTo>
                    <a:pt x="701940" y="1002361"/>
                  </a:lnTo>
                  <a:lnTo>
                    <a:pt x="645899" y="996235"/>
                  </a:lnTo>
                  <a:lnTo>
                    <a:pt x="591244" y="987807"/>
                  </a:lnTo>
                  <a:lnTo>
                    <a:pt x="538113" y="977163"/>
                  </a:lnTo>
                  <a:lnTo>
                    <a:pt x="486644" y="964386"/>
                  </a:lnTo>
                  <a:lnTo>
                    <a:pt x="436976" y="949563"/>
                  </a:lnTo>
                  <a:lnTo>
                    <a:pt x="389246" y="932779"/>
                  </a:lnTo>
                  <a:lnTo>
                    <a:pt x="343594" y="914118"/>
                  </a:lnTo>
                  <a:lnTo>
                    <a:pt x="300157" y="893668"/>
                  </a:lnTo>
                  <a:lnTo>
                    <a:pt x="259074" y="871512"/>
                  </a:lnTo>
                  <a:lnTo>
                    <a:pt x="220483" y="847736"/>
                  </a:lnTo>
                  <a:lnTo>
                    <a:pt x="184522" y="822426"/>
                  </a:lnTo>
                  <a:lnTo>
                    <a:pt x="151329" y="795666"/>
                  </a:lnTo>
                  <a:lnTo>
                    <a:pt x="121044" y="767542"/>
                  </a:lnTo>
                  <a:lnTo>
                    <a:pt x="93803" y="738139"/>
                  </a:lnTo>
                  <a:lnTo>
                    <a:pt x="69746" y="707543"/>
                  </a:lnTo>
                  <a:lnTo>
                    <a:pt x="31736" y="643112"/>
                  </a:lnTo>
                  <a:lnTo>
                    <a:pt x="8118" y="574931"/>
                  </a:lnTo>
                  <a:lnTo>
                    <a:pt x="0" y="50368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56856" y="4057015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 err="1"/>
              <a:t>Prüfungsanforderungen</a:t>
            </a:r>
            <a:r>
              <a:rPr spc="-320" dirty="0"/>
              <a:t> </a:t>
            </a:r>
            <a:r>
              <a:rPr dirty="0" smtClean="0"/>
              <a:t>(</a:t>
            </a:r>
            <a:r>
              <a:rPr lang="de-DE" dirty="0" smtClean="0"/>
              <a:t>3</a:t>
            </a:r>
            <a:r>
              <a:rPr dirty="0" smtClean="0"/>
              <a:t>/</a:t>
            </a:r>
            <a:r>
              <a:rPr lang="de-DE" dirty="0" smtClean="0"/>
              <a:t>7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14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ADDEFC-A343-6706-AAC9-376533A4234F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 err="1"/>
              <a:t>Prüfungsanforderungen</a:t>
            </a:r>
            <a:r>
              <a:rPr spc="-320" dirty="0"/>
              <a:t> </a:t>
            </a:r>
            <a:r>
              <a:rPr dirty="0" smtClean="0"/>
              <a:t>(</a:t>
            </a:r>
            <a:r>
              <a:rPr lang="de-DE" dirty="0" smtClean="0"/>
              <a:t>4</a:t>
            </a:r>
            <a:r>
              <a:rPr dirty="0" smtClean="0"/>
              <a:t>/</a:t>
            </a:r>
            <a:r>
              <a:rPr lang="de-DE" dirty="0" smtClean="0"/>
              <a:t>7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391" y="2158441"/>
            <a:ext cx="7737475" cy="3108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Hinweise </a:t>
            </a:r>
            <a:r>
              <a:rPr sz="2400" b="1" dirty="0">
                <a:latin typeface="Arial"/>
                <a:cs typeface="Arial"/>
              </a:rPr>
              <a:t>zum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Prüfungsablauf: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204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Die </a:t>
            </a:r>
            <a:r>
              <a:rPr sz="2000" spc="-5" dirty="0">
                <a:latin typeface="Arial"/>
                <a:cs typeface="Arial"/>
              </a:rPr>
              <a:t>Reihenfolge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 Bearbeitung der Themen in der </a:t>
            </a:r>
            <a:r>
              <a:rPr sz="2000" spc="-5" dirty="0" err="1">
                <a:latin typeface="Arial"/>
                <a:cs typeface="Arial"/>
              </a:rPr>
              <a:t>Prüfung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kann</a:t>
            </a:r>
            <a:r>
              <a:rPr sz="2000" dirty="0">
                <a:latin typeface="Arial"/>
                <a:cs typeface="Arial"/>
              </a:rPr>
              <a:t> von Ihnen </a:t>
            </a:r>
            <a:r>
              <a:rPr sz="2000" dirty="0" err="1">
                <a:latin typeface="Arial"/>
                <a:cs typeface="Arial"/>
              </a:rPr>
              <a:t>selbst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bestimmt</a:t>
            </a:r>
            <a:r>
              <a:rPr lang="de-DE" sz="2000" spc="-22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werden</a:t>
            </a:r>
            <a:r>
              <a:rPr lang="de-DE" sz="2000" dirty="0">
                <a:latin typeface="Arial"/>
                <a:cs typeface="Arial"/>
              </a:rPr>
              <a:t>, sollte aber mit der Reihenfolge auf dem eingereichten Formblatt übereinstimmen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 dirty="0">
              <a:latin typeface="Arial"/>
              <a:cs typeface="Arial"/>
            </a:endParaRPr>
          </a:p>
          <a:p>
            <a:pPr marL="355600" marR="19431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besteht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Möglichkeit,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ersten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Thema</a:t>
            </a:r>
            <a:r>
              <a:rPr lang="de-DE"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einzusprechen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 Die Einsprechzeit beträgt maximal vier Minuten. Bereiten Sie also keine vermeintlichen Referate vor, die Sie dann vor der Prüfungskommission halten wollen.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15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A620AA-B5F8-A865-7CA9-FE6EDFC48BAC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469" y="1839214"/>
            <a:ext cx="8220709" cy="3921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Unsere Bewertungskriterien </a:t>
            </a:r>
            <a:r>
              <a:rPr sz="1800" spc="-20" dirty="0">
                <a:latin typeface="Arial"/>
                <a:cs typeface="Arial"/>
              </a:rPr>
              <a:t>orientieren </a:t>
            </a:r>
            <a:r>
              <a:rPr sz="1800" spc="-5" dirty="0">
                <a:latin typeface="Arial"/>
                <a:cs typeface="Arial"/>
              </a:rPr>
              <a:t>sich an </a:t>
            </a:r>
            <a:r>
              <a:rPr sz="1800" spc="-20" dirty="0">
                <a:latin typeface="Arial"/>
                <a:cs typeface="Arial"/>
              </a:rPr>
              <a:t>folgenden </a:t>
            </a:r>
            <a:r>
              <a:rPr sz="1800" spc="-15" dirty="0">
                <a:latin typeface="Arial"/>
                <a:cs typeface="Arial"/>
              </a:rPr>
              <a:t>drei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Anspruchsniveaus: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"/>
                <a:cs typeface="Arial"/>
              </a:rPr>
              <a:t>Den Anforderungen entsprechend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Reproduktion</a:t>
            </a:r>
            <a:r>
              <a:rPr sz="1800" spc="-5" dirty="0">
                <a:latin typeface="Arial"/>
                <a:cs typeface="Arial"/>
              </a:rPr>
              <a:t>):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latin typeface="Arial"/>
                <a:cs typeface="Arial"/>
              </a:rPr>
              <a:t>Themen </a:t>
            </a:r>
            <a:r>
              <a:rPr sz="1800" spc="-10" dirty="0">
                <a:latin typeface="Arial"/>
                <a:cs typeface="Arial"/>
              </a:rPr>
              <a:t>werden </a:t>
            </a:r>
            <a:r>
              <a:rPr sz="1800" spc="-5" dirty="0">
                <a:latin typeface="Arial"/>
                <a:cs typeface="Arial"/>
              </a:rPr>
              <a:t>wissenschaftlich fundiert, </a:t>
            </a:r>
            <a:r>
              <a:rPr sz="1800" spc="-20" dirty="0">
                <a:latin typeface="Arial"/>
                <a:cs typeface="Arial"/>
              </a:rPr>
              <a:t>nachvollziehbar </a:t>
            </a:r>
            <a:r>
              <a:rPr sz="1800" spc="-15" dirty="0">
                <a:latin typeface="Arial"/>
                <a:cs typeface="Arial"/>
              </a:rPr>
              <a:t>und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korrekt</a:t>
            </a:r>
            <a:endParaRPr sz="18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dargestellt;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grundständiges pädagogisches </a:t>
            </a:r>
            <a:r>
              <a:rPr sz="1800" dirty="0">
                <a:latin typeface="Arial"/>
                <a:cs typeface="Arial"/>
              </a:rPr>
              <a:t>Wissen ist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vorhanden;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Bezüge von der Theorie zur pädagogischen Praxis </a:t>
            </a:r>
            <a:r>
              <a:rPr sz="1800" spc="-10" dirty="0">
                <a:latin typeface="Arial"/>
                <a:cs typeface="Arial"/>
              </a:rPr>
              <a:t>werden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hergestellt.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267335" algn="l"/>
              </a:tabLst>
            </a:pPr>
            <a:r>
              <a:rPr lang="de-DE" sz="1800" spc="-5" dirty="0">
                <a:latin typeface="Arial"/>
                <a:cs typeface="Arial"/>
              </a:rPr>
              <a:t>2.  </a:t>
            </a:r>
            <a:r>
              <a:rPr sz="1800" spc="-5" dirty="0">
                <a:latin typeface="Arial"/>
                <a:cs typeface="Arial"/>
              </a:rPr>
              <a:t>Den Anforderungen voll entsprechend (</a:t>
            </a:r>
            <a:r>
              <a:rPr sz="1800" b="1" spc="-5" dirty="0">
                <a:latin typeface="Arial"/>
                <a:cs typeface="Arial"/>
              </a:rPr>
              <a:t>Reorganisation </a:t>
            </a:r>
            <a:r>
              <a:rPr sz="1800" b="1" dirty="0">
                <a:latin typeface="Arial"/>
                <a:cs typeface="Arial"/>
              </a:rPr>
              <a:t>und</a:t>
            </a:r>
            <a:r>
              <a:rPr sz="1800" b="1" spc="-18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Transfer</a:t>
            </a:r>
            <a:r>
              <a:rPr sz="1800" spc="-3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eigenständiger </a:t>
            </a:r>
            <a:r>
              <a:rPr sz="1800" spc="-5" dirty="0">
                <a:latin typeface="Arial"/>
                <a:cs typeface="Arial"/>
              </a:rPr>
              <a:t>kognitiver Beitrag </a:t>
            </a:r>
            <a:r>
              <a:rPr sz="1800" spc="-15" dirty="0">
                <a:latin typeface="Arial"/>
                <a:cs typeface="Arial"/>
              </a:rPr>
              <a:t>wird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sichtbar;</a:t>
            </a:r>
            <a:endParaRPr sz="1800" dirty="0">
              <a:latin typeface="Arial"/>
              <a:cs typeface="Arial"/>
            </a:endParaRPr>
          </a:p>
          <a:p>
            <a:pPr marL="756285" marR="238125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20" dirty="0">
                <a:latin typeface="Arial"/>
                <a:cs typeface="Arial"/>
              </a:rPr>
              <a:t>begründete </a:t>
            </a:r>
            <a:r>
              <a:rPr sz="1800" spc="-5" dirty="0">
                <a:latin typeface="Arial"/>
                <a:cs typeface="Arial"/>
              </a:rPr>
              <a:t>Handlungs- und </a:t>
            </a:r>
            <a:r>
              <a:rPr sz="1800" spc="-10" dirty="0">
                <a:latin typeface="Arial"/>
                <a:cs typeface="Arial"/>
              </a:rPr>
              <a:t>Anwendungsoptionen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10" dirty="0">
                <a:latin typeface="Arial"/>
                <a:cs typeface="Arial"/>
              </a:rPr>
              <a:t>pädagogische  </a:t>
            </a:r>
            <a:r>
              <a:rPr sz="1800" spc="-5" dirty="0">
                <a:latin typeface="Arial"/>
                <a:cs typeface="Arial"/>
              </a:rPr>
              <a:t>Praxis </a:t>
            </a:r>
            <a:r>
              <a:rPr sz="1800" spc="-10" dirty="0">
                <a:latin typeface="Arial"/>
                <a:cs typeface="Arial"/>
              </a:rPr>
              <a:t>werden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entwickelt;</a:t>
            </a:r>
            <a:endParaRPr sz="1800" dirty="0">
              <a:latin typeface="Arial"/>
              <a:cs typeface="Arial"/>
            </a:endParaRPr>
          </a:p>
          <a:p>
            <a:pPr marL="756285" marR="50609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theoretische und empirische Forschungsergebnisse </a:t>
            </a:r>
            <a:r>
              <a:rPr sz="1800" spc="-10" dirty="0">
                <a:latin typeface="Arial"/>
                <a:cs typeface="Arial"/>
              </a:rPr>
              <a:t>sowie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praktische  Perspektiven </a:t>
            </a:r>
            <a:r>
              <a:rPr sz="1800" spc="-10" dirty="0">
                <a:latin typeface="Arial"/>
                <a:cs typeface="Arial"/>
              </a:rPr>
              <a:t>werden </a:t>
            </a:r>
            <a:r>
              <a:rPr sz="1800" spc="-5" dirty="0">
                <a:latin typeface="Arial"/>
                <a:cs typeface="Arial"/>
              </a:rPr>
              <a:t>in der Diskussion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berücksichtigt.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 err="1"/>
              <a:t>Prüfungsanforderungen</a:t>
            </a:r>
            <a:r>
              <a:rPr spc="-320" dirty="0"/>
              <a:t> </a:t>
            </a:r>
            <a:r>
              <a:rPr dirty="0" smtClean="0"/>
              <a:t>(</a:t>
            </a:r>
            <a:r>
              <a:rPr lang="de-DE" dirty="0" smtClean="0"/>
              <a:t>5</a:t>
            </a:r>
            <a:r>
              <a:rPr dirty="0" smtClean="0"/>
              <a:t>/</a:t>
            </a:r>
            <a:r>
              <a:rPr lang="de-DE" dirty="0" smtClean="0"/>
              <a:t>7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16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C4FCD2-30C7-B5DB-019A-9EF52C57E18D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961134"/>
            <a:ext cx="7543800" cy="332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marR="5080" indent="-260985">
              <a:lnSpc>
                <a:spcPct val="104600"/>
              </a:lnSpc>
              <a:buAutoNum type="arabicPeriod" startAt="3"/>
              <a:tabLst>
                <a:tab pos="267970" algn="l"/>
              </a:tabLst>
            </a:pPr>
            <a:r>
              <a:rPr sz="1800" spc="-5" dirty="0">
                <a:latin typeface="Arial"/>
                <a:cs typeface="Arial"/>
              </a:rPr>
              <a:t>Den Anforderungen in besonderem </a:t>
            </a:r>
            <a:r>
              <a:rPr sz="1800" spc="-10" dirty="0">
                <a:latin typeface="Arial"/>
                <a:cs typeface="Arial"/>
              </a:rPr>
              <a:t>Maße </a:t>
            </a:r>
            <a:r>
              <a:rPr sz="1800" spc="-5" dirty="0">
                <a:latin typeface="Arial"/>
                <a:cs typeface="Arial"/>
              </a:rPr>
              <a:t>entsprechend (</a:t>
            </a:r>
            <a:r>
              <a:rPr sz="1800" b="1" spc="-5" dirty="0">
                <a:latin typeface="Arial"/>
                <a:cs typeface="Arial"/>
              </a:rPr>
              <a:t>Reflexion</a:t>
            </a:r>
            <a:r>
              <a:rPr sz="1800" b="1" spc="-2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  </a:t>
            </a:r>
            <a:r>
              <a:rPr sz="1800" b="1" spc="-15" dirty="0">
                <a:latin typeface="Arial"/>
                <a:cs typeface="Arial"/>
              </a:rPr>
              <a:t>Problemlösung</a:t>
            </a:r>
            <a:r>
              <a:rPr sz="1800" spc="-15" dirty="0">
                <a:latin typeface="Arial"/>
                <a:cs typeface="Arial"/>
              </a:rPr>
              <a:t>):</a:t>
            </a:r>
            <a:endParaRPr sz="1800">
              <a:latin typeface="Arial"/>
              <a:cs typeface="Arial"/>
            </a:endParaRPr>
          </a:p>
          <a:p>
            <a:pPr marL="1213485" marR="619760" lvl="1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umfangreiche </a:t>
            </a:r>
            <a:r>
              <a:rPr sz="1800" spc="-20" dirty="0">
                <a:latin typeface="Arial"/>
                <a:cs typeface="Arial"/>
              </a:rPr>
              <a:t>pädagogische </a:t>
            </a:r>
            <a:r>
              <a:rPr sz="1800" spc="-5" dirty="0">
                <a:latin typeface="Arial"/>
                <a:cs typeface="Arial"/>
              </a:rPr>
              <a:t>Kenntnisse sind </a:t>
            </a:r>
            <a:r>
              <a:rPr sz="1800" spc="-15" dirty="0">
                <a:latin typeface="Arial"/>
                <a:cs typeface="Arial"/>
              </a:rPr>
              <a:t>vorhanden,  </a:t>
            </a:r>
            <a:r>
              <a:rPr sz="1800" spc="-10" dirty="0">
                <a:latin typeface="Arial"/>
                <a:cs typeface="Arial"/>
              </a:rPr>
              <a:t>welche analysiert, </a:t>
            </a:r>
            <a:r>
              <a:rPr sz="1800" spc="-5" dirty="0">
                <a:latin typeface="Arial"/>
                <a:cs typeface="Arial"/>
              </a:rPr>
              <a:t>synthetisiert und beurteilt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theoretische Aspekte können auf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pädagogische</a:t>
            </a:r>
            <a:endParaRPr sz="18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Problemstellungen </a:t>
            </a:r>
            <a:r>
              <a:rPr sz="1800" spc="-5" dirty="0">
                <a:latin typeface="Arial"/>
                <a:cs typeface="Arial"/>
              </a:rPr>
              <a:t>transferiert </a:t>
            </a:r>
            <a:r>
              <a:rPr sz="1800" spc="-15" dirty="0">
                <a:latin typeface="Arial"/>
                <a:cs typeface="Arial"/>
              </a:rPr>
              <a:t>und </a:t>
            </a:r>
            <a:r>
              <a:rPr sz="1800" spc="-5" dirty="0">
                <a:latin typeface="Arial"/>
                <a:cs typeface="Arial"/>
              </a:rPr>
              <a:t>diskutiert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spcBef>
                <a:spcPts val="409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der </a:t>
            </a:r>
            <a:r>
              <a:rPr sz="1800" spc="-20" dirty="0">
                <a:latin typeface="Arial"/>
                <a:cs typeface="Arial"/>
              </a:rPr>
              <a:t>Wechsel </a:t>
            </a:r>
            <a:r>
              <a:rPr sz="1800" spc="-5" dirty="0">
                <a:latin typeface="Arial"/>
                <a:cs typeface="Arial"/>
              </a:rPr>
              <a:t>der Argumentationsniveaus </a:t>
            </a:r>
            <a:r>
              <a:rPr sz="1800" spc="-20" dirty="0">
                <a:latin typeface="Arial"/>
                <a:cs typeface="Arial"/>
              </a:rPr>
              <a:t>erfolgt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fließend;</a:t>
            </a:r>
            <a:endParaRPr sz="1800">
              <a:latin typeface="Arial"/>
              <a:cs typeface="Arial"/>
            </a:endParaRPr>
          </a:p>
          <a:p>
            <a:pPr marL="1213485" marR="794385" lvl="1" indent="-287020">
              <a:lnSpc>
                <a:spcPct val="100000"/>
              </a:lnSpc>
              <a:spcBef>
                <a:spcPts val="19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der </a:t>
            </a:r>
            <a:r>
              <a:rPr sz="1800" spc="-20" dirty="0">
                <a:latin typeface="Arial"/>
                <a:cs typeface="Arial"/>
              </a:rPr>
              <a:t>eigene </a:t>
            </a:r>
            <a:r>
              <a:rPr sz="1800" spc="-5" dirty="0">
                <a:latin typeface="Arial"/>
                <a:cs typeface="Arial"/>
              </a:rPr>
              <a:t>kognitive Beitrag </a:t>
            </a:r>
            <a:r>
              <a:rPr sz="1800" spc="-15" dirty="0">
                <a:latin typeface="Arial"/>
                <a:cs typeface="Arial"/>
              </a:rPr>
              <a:t>wird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5" dirty="0">
                <a:latin typeface="Arial"/>
                <a:cs typeface="Arial"/>
              </a:rPr>
              <a:t>theoretischen und  empirischen Forschungsergebnissen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untermauert;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die Reflexion schulischer Praxis vor dem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Hintergrund</a:t>
            </a:r>
            <a:endParaRPr sz="18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wissenschaftlicher </a:t>
            </a:r>
            <a:r>
              <a:rPr sz="1800" spc="-5" dirty="0">
                <a:latin typeface="Arial"/>
                <a:cs typeface="Arial"/>
              </a:rPr>
              <a:t>Theorien </a:t>
            </a:r>
            <a:r>
              <a:rPr sz="1800" spc="-20" dirty="0">
                <a:latin typeface="Arial"/>
                <a:cs typeface="Arial"/>
              </a:rPr>
              <a:t>gelingt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problemlos.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 err="1"/>
              <a:t>Prüfungsanforderungen</a:t>
            </a:r>
            <a:r>
              <a:rPr spc="-320" dirty="0"/>
              <a:t> </a:t>
            </a:r>
            <a:r>
              <a:rPr dirty="0" smtClean="0"/>
              <a:t>(</a:t>
            </a:r>
            <a:r>
              <a:rPr lang="de-DE" dirty="0" smtClean="0"/>
              <a:t>6</a:t>
            </a:r>
            <a:r>
              <a:rPr dirty="0" smtClean="0"/>
              <a:t>/</a:t>
            </a:r>
            <a:r>
              <a:rPr lang="de-DE" dirty="0" smtClean="0"/>
              <a:t>7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C176EE-996D-16CC-38BE-8594F602C058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336" y="1903476"/>
            <a:ext cx="7638288" cy="448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 err="1"/>
              <a:t>Prüfungsanforderungen</a:t>
            </a:r>
            <a:r>
              <a:rPr spc="-320" dirty="0"/>
              <a:t> </a:t>
            </a:r>
            <a:r>
              <a:rPr dirty="0" smtClean="0"/>
              <a:t>(</a:t>
            </a:r>
            <a:r>
              <a:rPr lang="de-DE" dirty="0" smtClean="0"/>
              <a:t>7</a:t>
            </a:r>
            <a:r>
              <a:rPr dirty="0" smtClean="0"/>
              <a:t>/</a:t>
            </a:r>
            <a:r>
              <a:rPr lang="de-DE" dirty="0" smtClean="0"/>
              <a:t>7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>
          <a:xfrm>
            <a:off x="6553200" y="6636748"/>
            <a:ext cx="2103120" cy="123111"/>
          </a:xfrm>
        </p:spPr>
        <p:txBody>
          <a:bodyPr/>
          <a:lstStyle/>
          <a:p>
            <a:fld id="{B6F15528-21DE-4FAA-801E-634DDDAF4B2B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9F4583-6AA4-EA98-B469-BC164AAFE6A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380" dirty="0"/>
              <a:t> </a:t>
            </a:r>
            <a:r>
              <a:rPr spc="-5" dirty="0"/>
              <a:t>(1/4)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1910333"/>
            <a:ext cx="7940675" cy="3114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795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Eine </a:t>
            </a:r>
            <a:r>
              <a:rPr sz="2000" spc="-5" dirty="0">
                <a:latin typeface="Arial"/>
                <a:cs typeface="Arial"/>
              </a:rPr>
              <a:t>Prüfungskonsultation </a:t>
            </a:r>
            <a:r>
              <a:rPr sz="2000" dirty="0">
                <a:latin typeface="Arial"/>
                <a:cs typeface="Arial"/>
              </a:rPr>
              <a:t>bei </a:t>
            </a:r>
            <a:r>
              <a:rPr sz="2000" spc="-10" dirty="0">
                <a:latin typeface="Arial"/>
                <a:cs typeface="Arial"/>
              </a:rPr>
              <a:t>Ihrem/Ihrer Prüfenden </a:t>
            </a:r>
            <a:r>
              <a:rPr sz="2000" dirty="0">
                <a:latin typeface="Arial"/>
                <a:cs typeface="Arial"/>
              </a:rPr>
              <a:t>wird </a:t>
            </a:r>
            <a:r>
              <a:rPr sz="2000" spc="-175" dirty="0">
                <a:latin typeface="Arial"/>
                <a:cs typeface="Arial"/>
              </a:rPr>
              <a:t>dringend  </a:t>
            </a:r>
            <a:r>
              <a:rPr sz="2000" dirty="0">
                <a:latin typeface="Arial"/>
                <a:cs typeface="Arial"/>
              </a:rPr>
              <a:t>empfohlen.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marR="216535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dirty="0">
                <a:latin typeface="Arial"/>
                <a:cs typeface="Arial"/>
              </a:rPr>
              <a:t>nehmen Sie vorbereitet (mit </a:t>
            </a:r>
            <a:r>
              <a:rPr sz="2000" dirty="0" err="1">
                <a:latin typeface="Arial"/>
                <a:cs typeface="Arial"/>
              </a:rPr>
              <a:t>Themenvorschlag</a:t>
            </a:r>
            <a:r>
              <a:rPr sz="2000" dirty="0">
                <a:latin typeface="Arial"/>
                <a:cs typeface="Arial"/>
              </a:rPr>
              <a:t> und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145" dirty="0" err="1">
                <a:latin typeface="Arial"/>
                <a:cs typeface="Arial"/>
              </a:rPr>
              <a:t>Literatur</a:t>
            </a:r>
            <a:r>
              <a:rPr sz="2000" spc="-145" dirty="0">
                <a:latin typeface="Arial"/>
                <a:cs typeface="Arial"/>
              </a:rPr>
              <a:t>)  </a:t>
            </a:r>
            <a:r>
              <a:rPr sz="2000" dirty="0">
                <a:latin typeface="Arial"/>
                <a:cs typeface="Arial"/>
              </a:rPr>
              <a:t>an dieser Konsultation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teil.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Die </a:t>
            </a:r>
            <a:r>
              <a:rPr sz="2000" spc="-30" dirty="0">
                <a:latin typeface="Arial"/>
                <a:cs typeface="Arial"/>
              </a:rPr>
              <a:t>Termine </a:t>
            </a:r>
            <a:r>
              <a:rPr sz="2000" dirty="0">
                <a:latin typeface="Arial"/>
                <a:cs typeface="Arial"/>
              </a:rPr>
              <a:t>werden jeweils </a:t>
            </a:r>
            <a:r>
              <a:rPr sz="2000" dirty="0" err="1">
                <a:latin typeface="Arial"/>
                <a:cs typeface="Arial"/>
              </a:rPr>
              <a:t>über</a:t>
            </a:r>
            <a:r>
              <a:rPr sz="2000" dirty="0">
                <a:latin typeface="Arial"/>
                <a:cs typeface="Arial"/>
              </a:rPr>
              <a:t> stud.</a:t>
            </a:r>
            <a:r>
              <a:rPr lang="de-DE" sz="2000" dirty="0">
                <a:latin typeface="Arial"/>
                <a:cs typeface="Arial"/>
              </a:rPr>
              <a:t>IP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vergeben.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Ihr Prüfer/Ihre Prüferin wird Sie über den Modus (digital, </a:t>
            </a:r>
            <a:r>
              <a:rPr sz="2000" spc="-130" dirty="0">
                <a:latin typeface="Arial"/>
                <a:cs typeface="Arial"/>
              </a:rPr>
              <a:t>telefonisch  </a:t>
            </a:r>
            <a:r>
              <a:rPr sz="2000" dirty="0">
                <a:latin typeface="Arial"/>
                <a:cs typeface="Arial"/>
              </a:rPr>
              <a:t>oder persönlich) der Prüfungskonsultation gesondert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informieren.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0DDB52-66B7-0CE0-FBA6-803DD231600B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85442"/>
            <a:ext cx="71393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Hintergrund </a:t>
            </a:r>
            <a:r>
              <a:rPr spc="-5" dirty="0"/>
              <a:t>und </a:t>
            </a:r>
            <a:r>
              <a:rPr spc="-10" dirty="0"/>
              <a:t>Ziele </a:t>
            </a:r>
            <a:r>
              <a:rPr spc="-15" dirty="0"/>
              <a:t>der </a:t>
            </a:r>
            <a:r>
              <a:rPr lang="de-DE" spc="90" dirty="0"/>
              <a:t>hybriden</a:t>
            </a:r>
            <a:r>
              <a:rPr spc="215" dirty="0"/>
              <a:t> </a:t>
            </a:r>
            <a:r>
              <a:rPr spc="-5" dirty="0" err="1"/>
              <a:t>Konsultation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930" y="1972767"/>
            <a:ext cx="5814060" cy="3766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indent="-128270">
              <a:lnSpc>
                <a:spcPct val="100000"/>
              </a:lnSpc>
              <a:spcBef>
                <a:spcPts val="105"/>
              </a:spcBef>
              <a:buFont typeface="Arial"/>
              <a:buChar char="-"/>
              <a:tabLst>
                <a:tab pos="153035" algn="l"/>
              </a:tabLst>
            </a:pPr>
            <a:r>
              <a:rPr sz="2000" dirty="0">
                <a:latin typeface="Arial"/>
                <a:cs typeface="Arial"/>
              </a:rPr>
              <a:t>Klärung </a:t>
            </a:r>
            <a:r>
              <a:rPr sz="2000" spc="-5" dirty="0">
                <a:latin typeface="Arial"/>
                <a:cs typeface="Arial"/>
              </a:rPr>
              <a:t>offener </a:t>
            </a:r>
            <a:r>
              <a:rPr sz="2000" dirty="0">
                <a:latin typeface="Arial"/>
                <a:cs typeface="Arial"/>
              </a:rPr>
              <a:t>Fragen nach </a:t>
            </a:r>
            <a:r>
              <a:rPr sz="2000" spc="-5" dirty="0">
                <a:latin typeface="Arial"/>
                <a:cs typeface="Arial"/>
              </a:rPr>
              <a:t>Durchsicht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</a:t>
            </a:r>
          </a:p>
          <a:p>
            <a:pPr marL="1524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Powerpointpräsentation</a:t>
            </a:r>
            <a:endParaRPr sz="2000" dirty="0">
              <a:latin typeface="Arial"/>
              <a:cs typeface="Arial"/>
            </a:endParaRPr>
          </a:p>
          <a:p>
            <a:pPr marL="152400" indent="-128270">
              <a:lnSpc>
                <a:spcPct val="100000"/>
              </a:lnSpc>
              <a:spcBef>
                <a:spcPts val="600"/>
              </a:spcBef>
              <a:buChar char="-"/>
              <a:tabLst>
                <a:tab pos="153035" algn="l"/>
              </a:tabLst>
            </a:pPr>
            <a:r>
              <a:rPr sz="2000" spc="-5" dirty="0">
                <a:latin typeface="Arial"/>
                <a:cs typeface="Arial"/>
              </a:rPr>
              <a:t>optimale </a:t>
            </a:r>
            <a:r>
              <a:rPr sz="2000" spc="-5" dirty="0" err="1">
                <a:latin typeface="Arial"/>
                <a:cs typeface="Arial"/>
              </a:rPr>
              <a:t>Begleitung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lang="de-DE" sz="2000" dirty="0">
                <a:latin typeface="Arial"/>
                <a:cs typeface="Arial"/>
              </a:rPr>
              <a:t>r </a:t>
            </a:r>
            <a:r>
              <a:rPr sz="2000" spc="-5" dirty="0" err="1">
                <a:latin typeface="Arial"/>
                <a:cs typeface="Arial"/>
              </a:rPr>
              <a:t>Prüfungsvorbereitung</a:t>
            </a:r>
            <a:endParaRPr sz="2000" dirty="0">
              <a:latin typeface="Arial"/>
              <a:cs typeface="Arial"/>
            </a:endParaRPr>
          </a:p>
          <a:p>
            <a:pPr marL="151130" indent="-127000">
              <a:lnSpc>
                <a:spcPct val="100000"/>
              </a:lnSpc>
              <a:spcBef>
                <a:spcPts val="505"/>
              </a:spcBef>
              <a:buChar char="-"/>
              <a:tabLst>
                <a:tab pos="151765" algn="l"/>
              </a:tabLst>
            </a:pPr>
            <a:r>
              <a:rPr sz="2000" spc="-20" dirty="0">
                <a:latin typeface="Arial"/>
                <a:cs typeface="Arial"/>
              </a:rPr>
              <a:t>effektive </a:t>
            </a:r>
            <a:r>
              <a:rPr sz="2000" dirty="0">
                <a:latin typeface="Arial"/>
                <a:cs typeface="Arial"/>
              </a:rPr>
              <a:t>Nutzung </a:t>
            </a:r>
            <a:r>
              <a:rPr sz="2000" spc="-5" dirty="0">
                <a:latin typeface="Arial"/>
                <a:cs typeface="Arial"/>
              </a:rPr>
              <a:t>begrenzter </a:t>
            </a:r>
            <a:r>
              <a:rPr sz="2000" spc="-15" dirty="0">
                <a:latin typeface="Arial"/>
                <a:cs typeface="Arial"/>
              </a:rPr>
              <a:t>zeitlicher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Ressourcen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Die </a:t>
            </a:r>
            <a:r>
              <a:rPr sz="2000" b="1" spc="-5" dirty="0">
                <a:latin typeface="Arial"/>
                <a:cs typeface="Arial"/>
              </a:rPr>
              <a:t>folgenden Folien </a:t>
            </a:r>
            <a:r>
              <a:rPr sz="2000" b="1" dirty="0">
                <a:latin typeface="Arial"/>
                <a:cs typeface="Arial"/>
              </a:rPr>
              <a:t>behandeln die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Themen: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dirty="0">
                <a:latin typeface="Arial"/>
                <a:cs typeface="Arial"/>
              </a:rPr>
              <a:t>Wichtige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Rahmenpapiere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490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>
                <a:latin typeface="Arial"/>
                <a:cs typeface="Arial"/>
              </a:rPr>
              <a:t>Rahmenbedingungen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>
                <a:latin typeface="Arial"/>
                <a:cs typeface="Arial"/>
              </a:rPr>
              <a:t>Prüfungsanforderungen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 err="1">
                <a:latin typeface="Arial"/>
                <a:cs typeface="Arial"/>
              </a:rPr>
              <a:t>Abstimmung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von</a:t>
            </a:r>
            <a:r>
              <a:rPr lang="de-DE" sz="2000" spc="-29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Prüfungsinhalten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 err="1">
                <a:latin typeface="Arial"/>
                <a:cs typeface="Arial"/>
              </a:rPr>
              <a:t>Literaturrecherchen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spc="-204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Literaturempfehlungen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7E5153-8B86-7539-1959-547BDE897A1E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81022"/>
            <a:ext cx="65595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1880" dirty="0">
                <a:solidFill>
                  <a:srgbClr val="004799"/>
                </a:solidFill>
                <a:latin typeface="Wingdings"/>
                <a:cs typeface="Wingdings"/>
              </a:rPr>
              <a:t>⚫</a:t>
            </a:r>
            <a:r>
              <a:rPr sz="1800" spc="-15" dirty="0" err="1">
                <a:latin typeface="Arial"/>
                <a:cs typeface="Arial"/>
              </a:rPr>
              <a:t>Als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Orientierung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25" dirty="0">
                <a:latin typeface="Arial"/>
                <a:cs typeface="Arial"/>
              </a:rPr>
              <a:t>Vorbereitung </a:t>
            </a:r>
            <a:r>
              <a:rPr sz="1800" spc="-10" dirty="0">
                <a:latin typeface="Arial"/>
                <a:cs typeface="Arial"/>
              </a:rPr>
              <a:t>der </a:t>
            </a:r>
            <a:r>
              <a:rPr sz="1800" spc="-15" dirty="0">
                <a:latin typeface="Arial"/>
                <a:cs typeface="Arial"/>
              </a:rPr>
              <a:t>Prüfungsthemen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gilt: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2924555"/>
            <a:ext cx="7866888" cy="228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799"/>
                </a:solidFill>
                <a:latin typeface="Arial"/>
                <a:cs typeface="Arial"/>
              </a:rPr>
              <a:t>4. 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Abstimmung </a:t>
            </a:r>
            <a:r>
              <a:rPr sz="2400" b="1" dirty="0">
                <a:solidFill>
                  <a:srgbClr val="004799"/>
                </a:solidFill>
                <a:latin typeface="Arial"/>
                <a:cs typeface="Arial"/>
              </a:rPr>
              <a:t>der </a:t>
            </a:r>
            <a:r>
              <a:rPr sz="2400" b="1" spc="-5" dirty="0" err="1">
                <a:solidFill>
                  <a:srgbClr val="004799"/>
                </a:solidFill>
                <a:latin typeface="Arial"/>
                <a:cs typeface="Arial"/>
              </a:rPr>
              <a:t>Prüfungsinhalte</a:t>
            </a:r>
            <a:r>
              <a:rPr sz="2400" b="1" spc="-380" dirty="0">
                <a:solidFill>
                  <a:srgbClr val="0047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(</a:t>
            </a:r>
            <a:r>
              <a:rPr lang="de-DE" sz="2400" b="1" spc="-5" dirty="0">
                <a:solidFill>
                  <a:srgbClr val="004799"/>
                </a:solidFill>
                <a:latin typeface="Arial"/>
                <a:cs typeface="Arial"/>
              </a:rPr>
              <a:t>2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/4)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6BB9F9-F620-3654-9BCB-8CA65CBA1DB5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226" y="1834642"/>
            <a:ext cx="8108315" cy="355155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latin typeface="Arial"/>
                <a:cs typeface="Arial"/>
              </a:rPr>
              <a:t>Leitfragen </a:t>
            </a:r>
            <a:r>
              <a:rPr sz="1800" b="1" dirty="0">
                <a:latin typeface="Arial"/>
                <a:cs typeface="Arial"/>
              </a:rPr>
              <a:t>zur </a:t>
            </a:r>
            <a:r>
              <a:rPr sz="1800" b="1" spc="-5" dirty="0">
                <a:latin typeface="Arial"/>
                <a:cs typeface="Arial"/>
              </a:rPr>
              <a:t>Entwicklung </a:t>
            </a:r>
            <a:r>
              <a:rPr sz="1800" b="1" dirty="0">
                <a:latin typeface="Arial"/>
                <a:cs typeface="Arial"/>
              </a:rPr>
              <a:t>des </a:t>
            </a:r>
            <a:r>
              <a:rPr sz="1800" b="1" spc="-5" dirty="0">
                <a:latin typeface="Arial"/>
                <a:cs typeface="Arial"/>
              </a:rPr>
              <a:t>Themas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(1/2)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Historischer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historischen Bezüge lassen sich </a:t>
            </a:r>
            <a:r>
              <a:rPr sz="1800" dirty="0">
                <a:latin typeface="Arial"/>
                <a:cs typeface="Arial"/>
              </a:rPr>
              <a:t>vom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jeweiligen  </a:t>
            </a:r>
            <a:r>
              <a:rPr sz="1800" spc="-5" dirty="0">
                <a:latin typeface="Arial"/>
                <a:cs typeface="Arial"/>
              </a:rPr>
              <a:t>Themenschwerpunkt ausgehend herstellen </a:t>
            </a:r>
            <a:r>
              <a:rPr sz="1800" spc="-40" dirty="0">
                <a:latin typeface="Arial"/>
                <a:cs typeface="Arial"/>
              </a:rPr>
              <a:t>bzw.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historischen  </a:t>
            </a:r>
            <a:r>
              <a:rPr sz="1800" spc="-10" dirty="0">
                <a:latin typeface="Arial"/>
                <a:cs typeface="Arial"/>
              </a:rPr>
              <a:t>Entwicklungslinien des jeweiligen Schwerpunktes </a:t>
            </a:r>
            <a:r>
              <a:rPr sz="1800" spc="-5" dirty="0">
                <a:latin typeface="Arial"/>
                <a:cs typeface="Arial"/>
              </a:rPr>
              <a:t>sind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nachzuzeichnen?</a:t>
            </a:r>
            <a:endParaRPr sz="1800">
              <a:latin typeface="Arial"/>
              <a:cs typeface="Arial"/>
            </a:endParaRPr>
          </a:p>
          <a:p>
            <a:pPr marL="299085" marR="67310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Theoretischer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erziehungswissenschaftlichen Theorien, </a:t>
            </a:r>
            <a:r>
              <a:rPr sz="1800" dirty="0">
                <a:latin typeface="Arial"/>
                <a:cs typeface="Arial"/>
              </a:rPr>
              <a:t>z.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B.  </a:t>
            </a:r>
            <a:r>
              <a:rPr sz="1800" spc="-5" dirty="0">
                <a:latin typeface="Arial"/>
                <a:cs typeface="Arial"/>
              </a:rPr>
              <a:t>zu zentralen erziehungswissenschaftlichen </a:t>
            </a:r>
            <a:r>
              <a:rPr sz="1800" spc="-10" dirty="0">
                <a:latin typeface="Arial"/>
                <a:cs typeface="Arial"/>
              </a:rPr>
              <a:t>Grundbegriffen, </a:t>
            </a:r>
            <a:r>
              <a:rPr sz="1800" spc="-5" dirty="0">
                <a:latin typeface="Arial"/>
                <a:cs typeface="Arial"/>
              </a:rPr>
              <a:t>sind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25" dirty="0">
                <a:latin typeface="Arial"/>
                <a:cs typeface="Arial"/>
              </a:rPr>
              <a:t>dem  </a:t>
            </a:r>
            <a:r>
              <a:rPr sz="1800" spc="-10" dirty="0">
                <a:latin typeface="Arial"/>
                <a:cs typeface="Arial"/>
              </a:rPr>
              <a:t>jeweiligen Themenschwerpunkt </a:t>
            </a:r>
            <a:r>
              <a:rPr sz="1800" spc="-5" dirty="0">
                <a:latin typeface="Arial"/>
                <a:cs typeface="Arial"/>
              </a:rPr>
              <a:t>verbunden </a:t>
            </a:r>
            <a:r>
              <a:rPr sz="1800" spc="-40" dirty="0">
                <a:latin typeface="Arial"/>
                <a:cs typeface="Arial"/>
              </a:rPr>
              <a:t>bzw. </a:t>
            </a:r>
            <a:r>
              <a:rPr sz="1800" spc="-15" dirty="0">
                <a:latin typeface="Arial"/>
                <a:cs typeface="Arial"/>
              </a:rPr>
              <a:t>in Verbindung </a:t>
            </a:r>
            <a:r>
              <a:rPr sz="1800" spc="-5" dirty="0">
                <a:latin typeface="Arial"/>
                <a:cs typeface="Arial"/>
              </a:rPr>
              <a:t>zu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bringen?</a:t>
            </a:r>
            <a:endParaRPr sz="1800">
              <a:latin typeface="Arial"/>
              <a:cs typeface="Arial"/>
            </a:endParaRPr>
          </a:p>
          <a:p>
            <a:pPr marL="299085" marR="36004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Empirischer Bezug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Welcher </a:t>
            </a:r>
            <a:r>
              <a:rPr sz="1800" spc="-15" dirty="0">
                <a:latin typeface="Arial"/>
                <a:cs typeface="Arial"/>
              </a:rPr>
              <a:t>empirische </a:t>
            </a:r>
            <a:r>
              <a:rPr sz="1800" spc="-5" dirty="0">
                <a:latin typeface="Arial"/>
                <a:cs typeface="Arial"/>
              </a:rPr>
              <a:t>Kenntnisstand liegt über das </a:t>
            </a:r>
            <a:r>
              <a:rPr sz="1800" spc="-10" dirty="0">
                <a:latin typeface="Arial"/>
                <a:cs typeface="Arial"/>
              </a:rPr>
              <a:t>in  </a:t>
            </a:r>
            <a:r>
              <a:rPr sz="1800" spc="-5" dirty="0">
                <a:latin typeface="Arial"/>
                <a:cs typeface="Arial"/>
              </a:rPr>
              <a:t>Rede stehende Thema vor?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Ergebnisse der </a:t>
            </a:r>
            <a:r>
              <a:rPr sz="1800" spc="-20" dirty="0">
                <a:latin typeface="Arial"/>
                <a:cs typeface="Arial"/>
              </a:rPr>
              <a:t>qualitativen </a:t>
            </a:r>
            <a:r>
              <a:rPr sz="1800" spc="-5" dirty="0">
                <a:latin typeface="Arial"/>
                <a:cs typeface="Arial"/>
              </a:rPr>
              <a:t>und der  quantitativen Schul- und Bildungsforschung müssen in die Beurteilung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der  Fragestellung </a:t>
            </a:r>
            <a:r>
              <a:rPr sz="1800" spc="-20" dirty="0">
                <a:latin typeface="Arial"/>
                <a:cs typeface="Arial"/>
              </a:rPr>
              <a:t>einbezogen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390" dirty="0"/>
              <a:t> </a:t>
            </a:r>
            <a:r>
              <a:rPr spc="-5" dirty="0"/>
              <a:t>(3/4)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D0CEEA-9753-4479-3E79-8B004A5BE1F7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1961134"/>
            <a:ext cx="815276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Leitfragen </a:t>
            </a:r>
            <a:r>
              <a:rPr sz="1800" b="1" dirty="0">
                <a:latin typeface="Arial"/>
                <a:cs typeface="Arial"/>
              </a:rPr>
              <a:t>zur </a:t>
            </a:r>
            <a:r>
              <a:rPr sz="1800" b="1" spc="-5" dirty="0">
                <a:latin typeface="Arial"/>
                <a:cs typeface="Arial"/>
              </a:rPr>
              <a:t>Entwicklung </a:t>
            </a:r>
            <a:r>
              <a:rPr sz="1800" b="1" dirty="0">
                <a:latin typeface="Arial"/>
                <a:cs typeface="Arial"/>
              </a:rPr>
              <a:t>des </a:t>
            </a:r>
            <a:r>
              <a:rPr sz="1800" b="1" spc="-5" dirty="0">
                <a:latin typeface="Arial"/>
                <a:cs typeface="Arial"/>
              </a:rPr>
              <a:t>Themas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(2/2)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marR="473709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Praktischer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praktischen Bezüge lassen sich </a:t>
            </a:r>
            <a:r>
              <a:rPr sz="1800" dirty="0">
                <a:latin typeface="Arial"/>
                <a:cs typeface="Arial"/>
              </a:rPr>
              <a:t>zum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Thema  herstellen? </a:t>
            </a:r>
            <a:r>
              <a:rPr sz="1800" dirty="0">
                <a:latin typeface="Arial"/>
                <a:cs typeface="Arial"/>
              </a:rPr>
              <a:t>Wie </a:t>
            </a:r>
            <a:r>
              <a:rPr sz="1800" spc="-10" dirty="0">
                <a:latin typeface="Arial"/>
                <a:cs typeface="Arial"/>
              </a:rPr>
              <a:t>hat </a:t>
            </a:r>
            <a:r>
              <a:rPr sz="1800" spc="-5" dirty="0">
                <a:latin typeface="Arial"/>
                <a:cs typeface="Arial"/>
              </a:rPr>
              <a:t>sich </a:t>
            </a:r>
            <a:r>
              <a:rPr sz="1800" spc="-15" dirty="0">
                <a:latin typeface="Arial"/>
                <a:cs typeface="Arial"/>
              </a:rPr>
              <a:t>die </a:t>
            </a:r>
            <a:r>
              <a:rPr sz="1800" spc="-10" dirty="0">
                <a:latin typeface="Arial"/>
                <a:cs typeface="Arial"/>
              </a:rPr>
              <a:t>pädagogische </a:t>
            </a:r>
            <a:r>
              <a:rPr sz="1800" spc="-5" dirty="0">
                <a:latin typeface="Arial"/>
                <a:cs typeface="Arial"/>
              </a:rPr>
              <a:t>Praxis </a:t>
            </a:r>
            <a:r>
              <a:rPr sz="1800" dirty="0">
                <a:latin typeface="Arial"/>
                <a:cs typeface="Arial"/>
              </a:rPr>
              <a:t>im </a:t>
            </a:r>
            <a:r>
              <a:rPr sz="1800" spc="-5" dirty="0">
                <a:latin typeface="Arial"/>
                <a:cs typeface="Arial"/>
              </a:rPr>
              <a:t>Blick </a:t>
            </a:r>
            <a:r>
              <a:rPr sz="1800" spc="-10" dirty="0">
                <a:latin typeface="Arial"/>
                <a:cs typeface="Arial"/>
              </a:rPr>
              <a:t>auf das </a:t>
            </a:r>
            <a:r>
              <a:rPr sz="1800" spc="-5" dirty="0">
                <a:latin typeface="Arial"/>
                <a:cs typeface="Arial"/>
              </a:rPr>
              <a:t>Thema  dargestellt?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Konsequenzen ergeben sich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daraus?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Subjektiv-professioneller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subjektiven </a:t>
            </a:r>
            <a:r>
              <a:rPr sz="1800" spc="-15" dirty="0">
                <a:latin typeface="Arial"/>
                <a:cs typeface="Arial"/>
              </a:rPr>
              <a:t>Vorannahmen </a:t>
            </a:r>
            <a:r>
              <a:rPr sz="1800" spc="-10" dirty="0">
                <a:latin typeface="Arial"/>
                <a:cs typeface="Arial"/>
              </a:rPr>
              <a:t>wurden  </a:t>
            </a:r>
            <a:r>
              <a:rPr sz="1800" spc="-5" dirty="0">
                <a:latin typeface="Arial"/>
                <a:cs typeface="Arial"/>
              </a:rPr>
              <a:t>durch die wissenschaftliche Befassung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5" dirty="0">
                <a:latin typeface="Arial"/>
                <a:cs typeface="Arial"/>
              </a:rPr>
              <a:t>dem Thema </a:t>
            </a:r>
            <a:r>
              <a:rPr sz="1800" spc="-20" dirty="0">
                <a:latin typeface="Arial"/>
                <a:cs typeface="Arial"/>
              </a:rPr>
              <a:t>modifiziert, </a:t>
            </a:r>
            <a:r>
              <a:rPr sz="1800" spc="-10" dirty="0">
                <a:latin typeface="Arial"/>
                <a:cs typeface="Arial"/>
              </a:rPr>
              <a:t>erweitert  </a:t>
            </a:r>
            <a:r>
              <a:rPr sz="1800" spc="-5" dirty="0">
                <a:latin typeface="Arial"/>
                <a:cs typeface="Arial"/>
              </a:rPr>
              <a:t>oder bestätigt? </a:t>
            </a:r>
            <a:r>
              <a:rPr sz="1800" spc="-25" dirty="0">
                <a:latin typeface="Arial"/>
                <a:cs typeface="Arial"/>
              </a:rPr>
              <a:t>Was </a:t>
            </a:r>
            <a:r>
              <a:rPr sz="1800" spc="-5" dirty="0">
                <a:latin typeface="Arial"/>
                <a:cs typeface="Arial"/>
              </a:rPr>
              <a:t>bedeutet die Auseinandersetzung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15" dirty="0">
                <a:latin typeface="Arial"/>
                <a:cs typeface="Arial"/>
              </a:rPr>
              <a:t>dem </a:t>
            </a:r>
            <a:r>
              <a:rPr sz="1800" spc="-5" dirty="0">
                <a:latin typeface="Arial"/>
                <a:cs typeface="Arial"/>
              </a:rPr>
              <a:t>Thema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 </a:t>
            </a:r>
            <a:r>
              <a:rPr sz="1800" spc="-10" dirty="0">
                <a:latin typeface="Arial"/>
                <a:cs typeface="Arial"/>
              </a:rPr>
              <a:t>Entwicklung </a:t>
            </a:r>
            <a:r>
              <a:rPr sz="1800" spc="-5" dirty="0">
                <a:latin typeface="Arial"/>
                <a:cs typeface="Arial"/>
              </a:rPr>
              <a:t>des eigenen professionellen Selbst? </a:t>
            </a:r>
            <a:r>
              <a:rPr sz="1800" spc="-10" dirty="0">
                <a:latin typeface="Arial"/>
                <a:cs typeface="Arial"/>
              </a:rPr>
              <a:t>Welche weiterführenden  </a:t>
            </a:r>
            <a:r>
              <a:rPr sz="1800" spc="-5" dirty="0">
                <a:latin typeface="Arial"/>
                <a:cs typeface="Arial"/>
              </a:rPr>
              <a:t>Fragen </a:t>
            </a:r>
            <a:r>
              <a:rPr sz="1800" spc="-20" dirty="0">
                <a:latin typeface="Arial"/>
                <a:cs typeface="Arial"/>
              </a:rPr>
              <a:t>eröffnen </a:t>
            </a:r>
            <a:r>
              <a:rPr sz="1800" spc="-15" dirty="0">
                <a:latin typeface="Arial"/>
                <a:cs typeface="Arial"/>
              </a:rPr>
              <a:t>sich </a:t>
            </a:r>
            <a:r>
              <a:rPr sz="1800" spc="-5" dirty="0">
                <a:latin typeface="Arial"/>
                <a:cs typeface="Arial"/>
              </a:rPr>
              <a:t>durch die wissenschaftsbasierte Auseinandersetzung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mit  </a:t>
            </a:r>
            <a:r>
              <a:rPr sz="1800" spc="-5" dirty="0">
                <a:latin typeface="Arial"/>
                <a:cs typeface="Arial"/>
              </a:rPr>
              <a:t>diesem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Thema?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845" y="5566409"/>
            <a:ext cx="7573009" cy="90233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Finden Sie einen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persönlichen Zugang zum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Thema und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spitzen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Sie dieses</a:t>
            </a:r>
            <a:r>
              <a:rPr sz="180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zu!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405" dirty="0"/>
              <a:t> </a:t>
            </a:r>
            <a:r>
              <a:rPr dirty="0"/>
              <a:t>(4/4)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6D07A26-7C51-FC7A-26D6-F64DC6F2D06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(1/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318" y="1840229"/>
            <a:ext cx="7374255" cy="3916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Leitfragen zur </a:t>
            </a:r>
            <a:r>
              <a:rPr sz="1600" b="1" spc="-20" dirty="0">
                <a:latin typeface="Arial"/>
                <a:cs typeface="Arial"/>
              </a:rPr>
              <a:t>Identifikation einschlägiger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Literatur: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Fragestellungen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verfolge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Hinblick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auf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Thema?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geeigneten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Datenbanken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für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Recherchen?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Welches </a:t>
            </a:r>
            <a:r>
              <a:rPr sz="1600" spc="-5" dirty="0">
                <a:latin typeface="Arial"/>
                <a:cs typeface="Arial"/>
              </a:rPr>
              <a:t>sind die </a:t>
            </a:r>
            <a:r>
              <a:rPr sz="1600" spc="-15" dirty="0">
                <a:latin typeface="Arial"/>
                <a:cs typeface="Arial"/>
              </a:rPr>
              <a:t>richtigen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15" dirty="0">
                <a:latin typeface="Arial"/>
                <a:cs typeface="Arial"/>
              </a:rPr>
              <a:t>zentralen </a:t>
            </a:r>
            <a:r>
              <a:rPr sz="1600" spc="-20" dirty="0">
                <a:latin typeface="Arial"/>
                <a:cs typeface="Arial"/>
              </a:rPr>
              <a:t>Fachbegriffe </a:t>
            </a:r>
            <a:r>
              <a:rPr sz="1600" spc="-5" dirty="0">
                <a:latin typeface="Arial"/>
                <a:cs typeface="Arial"/>
              </a:rPr>
              <a:t>(Schlag- und</a:t>
            </a:r>
            <a:r>
              <a:rPr sz="1600" spc="-2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Stichwörter)</a:t>
            </a:r>
            <a:endParaRPr sz="16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Arial"/>
                <a:cs typeface="Arial"/>
              </a:rPr>
              <a:t>für meine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Recherchen?</a:t>
            </a:r>
            <a:endParaRPr sz="1600">
              <a:latin typeface="Arial"/>
              <a:cs typeface="Arial"/>
            </a:endParaRPr>
          </a:p>
          <a:p>
            <a:pPr marL="297180" marR="311785" indent="-285115">
              <a:lnSpc>
                <a:spcPct val="100000"/>
              </a:lnSpc>
              <a:spcBef>
                <a:spcPts val="40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 </a:t>
            </a:r>
            <a:r>
              <a:rPr sz="1600" spc="-5" dirty="0">
                <a:latin typeface="Arial"/>
                <a:cs typeface="Arial"/>
              </a:rPr>
              <a:t>Relevanz hat die von mir recherchierte </a:t>
            </a:r>
            <a:r>
              <a:rPr sz="1600" spc="-15" dirty="0">
                <a:latin typeface="Arial"/>
                <a:cs typeface="Arial"/>
              </a:rPr>
              <a:t>Literatur </a:t>
            </a:r>
            <a:r>
              <a:rPr sz="1600" spc="-5" dirty="0">
                <a:latin typeface="Arial"/>
                <a:cs typeface="Arial"/>
              </a:rPr>
              <a:t>für den </a:t>
            </a:r>
            <a:r>
              <a:rPr sz="1600" spc="-90" dirty="0">
                <a:latin typeface="Arial"/>
                <a:cs typeface="Arial"/>
              </a:rPr>
              <a:t>Fachdiskurs  </a:t>
            </a:r>
            <a:r>
              <a:rPr sz="1600" spc="-5" dirty="0">
                <a:latin typeface="Arial"/>
                <a:cs typeface="Arial"/>
              </a:rPr>
              <a:t>zum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Thema?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400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Bildet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ausgewählte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Literatur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aktuellen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Diskurses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ab?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Bildet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Literaturauswahl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historische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Genese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Diskurses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ab?</a:t>
            </a:r>
            <a:endParaRPr sz="1600">
              <a:latin typeface="Arial"/>
              <a:cs typeface="Arial"/>
            </a:endParaRPr>
          </a:p>
          <a:p>
            <a:pPr marL="297180" marR="319405" indent="-285115">
              <a:lnSpc>
                <a:spcPct val="100000"/>
              </a:lnSpc>
              <a:spcBef>
                <a:spcPts val="409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Werden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5" dirty="0">
                <a:latin typeface="Arial"/>
                <a:cs typeface="Arial"/>
              </a:rPr>
              <a:t>meiner </a:t>
            </a:r>
            <a:r>
              <a:rPr sz="1600" spc="-20" dirty="0">
                <a:latin typeface="Arial"/>
                <a:cs typeface="Arial"/>
              </a:rPr>
              <a:t>Literaturauswahl </a:t>
            </a:r>
            <a:r>
              <a:rPr sz="1600" spc="-5" dirty="0">
                <a:latin typeface="Arial"/>
                <a:cs typeface="Arial"/>
              </a:rPr>
              <a:t>sowohl theoretische als auch </a:t>
            </a:r>
            <a:r>
              <a:rPr sz="1600" spc="-105" dirty="0">
                <a:latin typeface="Arial"/>
                <a:cs typeface="Arial"/>
              </a:rPr>
              <a:t>empirische  </a:t>
            </a:r>
            <a:r>
              <a:rPr sz="1600" spc="-5" dirty="0">
                <a:latin typeface="Arial"/>
                <a:cs typeface="Arial"/>
              </a:rPr>
              <a:t>Befunde zum Thema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genutzt?</a:t>
            </a:r>
            <a:endParaRPr sz="1600">
              <a:latin typeface="Arial"/>
              <a:cs typeface="Arial"/>
            </a:endParaRPr>
          </a:p>
          <a:p>
            <a:pPr marL="297180" marR="681355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Habe ich alle </a:t>
            </a:r>
            <a:r>
              <a:rPr sz="1600" spc="-20" dirty="0">
                <a:latin typeface="Arial"/>
                <a:cs typeface="Arial"/>
              </a:rPr>
              <a:t>verwendeten </a:t>
            </a:r>
            <a:r>
              <a:rPr sz="1600" spc="-15" dirty="0">
                <a:latin typeface="Arial"/>
                <a:cs typeface="Arial"/>
              </a:rPr>
              <a:t>Quellen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spc="-15" dirty="0">
                <a:latin typeface="Arial"/>
                <a:cs typeface="Arial"/>
              </a:rPr>
              <a:t>ihrer wissenschaftlichen </a:t>
            </a:r>
            <a:r>
              <a:rPr sz="1600" spc="-100" dirty="0">
                <a:latin typeface="Arial"/>
                <a:cs typeface="Arial"/>
              </a:rPr>
              <a:t>Seriosität  </a:t>
            </a:r>
            <a:r>
              <a:rPr sz="1600" spc="-15" dirty="0">
                <a:latin typeface="Arial"/>
                <a:cs typeface="Arial"/>
              </a:rPr>
              <a:t>verifiziert?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F3CACA-277E-609F-3C67-DD7CFB6D6522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2077973"/>
            <a:ext cx="8351520" cy="3627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www.fachportal-paedagogik.de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ts val="2130"/>
              </a:lnSpc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dirty="0">
                <a:solidFill>
                  <a:srgbClr val="1C1C1C"/>
                </a:solidFill>
                <a:latin typeface="Arial"/>
                <a:cs typeface="Arial"/>
              </a:rPr>
              <a:t>FIS </a:t>
            </a:r>
            <a:r>
              <a:rPr sz="1800" spc="-10" dirty="0">
                <a:solidFill>
                  <a:srgbClr val="1C1C1C"/>
                </a:solidFill>
                <a:latin typeface="Arial"/>
                <a:cs typeface="Arial"/>
              </a:rPr>
              <a:t>Bildung: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Literaturnachweise </a:t>
            </a:r>
            <a:r>
              <a:rPr sz="1800" dirty="0">
                <a:solidFill>
                  <a:srgbClr val="1C1C1C"/>
                </a:solidFill>
                <a:latin typeface="Arial"/>
                <a:cs typeface="Arial"/>
              </a:rPr>
              <a:t>zu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allen pädagogischen</a:t>
            </a:r>
            <a:r>
              <a:rPr sz="1800" spc="8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Arial"/>
                <a:cs typeface="Arial"/>
              </a:rPr>
              <a:t>und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bildungsspezifischen</a:t>
            </a:r>
            <a:r>
              <a:rPr sz="18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Themenfeldern,</a:t>
            </a:r>
            <a:endParaRPr sz="1800" dirty="0">
              <a:latin typeface="Arial"/>
              <a:cs typeface="Arial"/>
            </a:endParaRPr>
          </a:p>
          <a:p>
            <a:pPr marL="355600" marR="68580" indent="-342900">
              <a:lnSpc>
                <a:spcPts val="2100"/>
              </a:lnSpc>
              <a:spcBef>
                <a:spcPts val="660"/>
              </a:spcBef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spc="-15" dirty="0">
                <a:solidFill>
                  <a:srgbClr val="1C1C1C"/>
                </a:solidFill>
                <a:latin typeface="Arial"/>
                <a:cs typeface="Arial"/>
              </a:rPr>
              <a:t>Metasuche: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Zugang zu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einer Vielzahl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an Datenbanken der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Pädagogik/</a:t>
            </a:r>
            <a:r>
              <a:rPr sz="1800" spc="-20" dirty="0">
                <a:latin typeface="Arial"/>
                <a:cs typeface="Arial"/>
              </a:rPr>
              <a:t>Literatur,  </a:t>
            </a:r>
            <a:r>
              <a:rPr sz="1800" spc="-15" dirty="0">
                <a:latin typeface="Arial"/>
                <a:cs typeface="Arial"/>
              </a:rPr>
              <a:t>Online-Ressourcen, </a:t>
            </a:r>
            <a:r>
              <a:rPr sz="1800" spc="-5" dirty="0">
                <a:latin typeface="Arial"/>
                <a:cs typeface="Arial"/>
              </a:rPr>
              <a:t>Fakten, </a:t>
            </a:r>
            <a:r>
              <a:rPr sz="1800" spc="-20" dirty="0">
                <a:latin typeface="Arial"/>
                <a:cs typeface="Arial"/>
              </a:rPr>
              <a:t>Medienkataloge, </a:t>
            </a:r>
            <a:r>
              <a:rPr sz="1800" spc="-15" dirty="0">
                <a:latin typeface="Arial"/>
                <a:cs typeface="Arial"/>
              </a:rPr>
              <a:t>Bildungsgeschichte,  </a:t>
            </a:r>
            <a:r>
              <a:rPr sz="1800" spc="-20" dirty="0">
                <a:latin typeface="Arial"/>
                <a:cs typeface="Arial"/>
              </a:rPr>
              <a:t>internationale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Quellen,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ts val="2100"/>
              </a:lnSpc>
              <a:spcBef>
                <a:spcPts val="695"/>
              </a:spcBef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Forschungsführer: nach </a:t>
            </a:r>
            <a:r>
              <a:rPr sz="1800" spc="-40" dirty="0">
                <a:solidFill>
                  <a:srgbClr val="1C1C1C"/>
                </a:solidFill>
                <a:latin typeface="Arial"/>
                <a:cs typeface="Arial"/>
              </a:rPr>
              <a:t>Teildisziplinen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der </a:t>
            </a:r>
            <a:r>
              <a:rPr sz="1800" spc="-15" dirty="0">
                <a:solidFill>
                  <a:srgbClr val="1C1C1C"/>
                </a:solidFill>
                <a:latin typeface="Arial"/>
                <a:cs typeface="Arial"/>
              </a:rPr>
              <a:t>Pädagogik gegliederte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Informationen  zu Institutionen,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Personen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und</a:t>
            </a:r>
            <a:r>
              <a:rPr sz="1800" spc="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Projekten.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349250" algn="ctr">
              <a:lnSpc>
                <a:spcPts val="2130"/>
              </a:lnSpc>
              <a:spcBef>
                <a:spcPts val="1180"/>
              </a:spcBef>
            </a:pPr>
            <a:r>
              <a:rPr sz="1800" b="1" spc="-5" dirty="0">
                <a:latin typeface="Arial"/>
                <a:cs typeface="Arial"/>
              </a:rPr>
              <a:t>Hier </a:t>
            </a:r>
            <a:r>
              <a:rPr sz="1800" b="1" dirty="0">
                <a:latin typeface="Arial"/>
                <a:cs typeface="Arial"/>
              </a:rPr>
              <a:t>finden Sie einen zentralen </a:t>
            </a:r>
            <a:r>
              <a:rPr sz="1800" b="1" spc="-5" dirty="0">
                <a:latin typeface="Arial"/>
                <a:cs typeface="Arial"/>
              </a:rPr>
              <a:t>Einstieg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erziehungs-</a:t>
            </a:r>
            <a:r>
              <a:rPr sz="1800" b="1" spc="-3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</a:t>
            </a:r>
            <a:endParaRPr sz="1800" dirty="0">
              <a:latin typeface="Arial"/>
              <a:cs typeface="Arial"/>
            </a:endParaRPr>
          </a:p>
          <a:p>
            <a:pPr marR="73660" algn="ctr">
              <a:lnSpc>
                <a:spcPts val="2130"/>
              </a:lnSpc>
            </a:pPr>
            <a:r>
              <a:rPr sz="1800" b="1" spc="-15" dirty="0">
                <a:latin typeface="Arial"/>
                <a:cs typeface="Arial"/>
              </a:rPr>
              <a:t>bildungswissenschaftliche Fachinformationen!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(2/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43B6AC-135F-150B-F2F9-E080843AEFF0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2060448"/>
            <a:ext cx="2951988" cy="7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8824" y="2852927"/>
            <a:ext cx="6550152" cy="3273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(3/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4A42AF1-C9F9-7490-9365-B8EEBB944615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F6DA2AF-FB55-7357-0AC9-04B938DB294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189988"/>
            <a:ext cx="2953512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336" y="3435096"/>
            <a:ext cx="7577328" cy="2557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(4/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7BA0E0-E17B-16F4-4669-29C175C8D42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74F87675-2165-4FFD-FBC4-92C8AAF38AF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189988"/>
            <a:ext cx="2953512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3429000"/>
            <a:ext cx="6016752" cy="2697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(5/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27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ADCAFD-0F3E-08E3-EAAD-8F0752ED05D7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AF3BA7F-64B1-5243-0D2B-5DC560DFE26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95982"/>
            <a:ext cx="7105650" cy="26218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Weitere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Recherchemöglichkeiten: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 err="1">
                <a:latin typeface="Arial"/>
                <a:cs typeface="Arial"/>
              </a:rPr>
              <a:t>Deutscher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Bildungsserver</a:t>
            </a:r>
            <a:endParaRPr lang="de-DE"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lang="de-DE" sz="2000" dirty="0" err="1">
                <a:latin typeface="Arial"/>
                <a:cs typeface="Arial"/>
              </a:rPr>
              <a:t>DigiBib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>
                <a:latin typeface="Arial"/>
                <a:cs typeface="Arial"/>
              </a:rPr>
              <a:t>– digibib.net</a:t>
            </a:r>
            <a:endParaRPr sz="2000">
              <a:latin typeface="Arial"/>
              <a:cs typeface="Arial"/>
            </a:endParaRPr>
          </a:p>
          <a:p>
            <a:pPr marL="756285" marR="200660" lvl="1" indent="-2870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Gemeinsamer </a:t>
            </a:r>
            <a:r>
              <a:rPr sz="2000" spc="-25" dirty="0">
                <a:latin typeface="Arial"/>
                <a:cs typeface="Arial"/>
              </a:rPr>
              <a:t>Verbundkatalog </a:t>
            </a:r>
            <a:r>
              <a:rPr sz="2000" dirty="0">
                <a:latin typeface="Arial"/>
                <a:cs typeface="Arial"/>
              </a:rPr>
              <a:t>(GBV) für </a:t>
            </a:r>
            <a:r>
              <a:rPr sz="2000" spc="-5" dirty="0">
                <a:latin typeface="Arial"/>
                <a:cs typeface="Arial"/>
              </a:rPr>
              <a:t>Fernleihe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  </a:t>
            </a:r>
            <a:r>
              <a:rPr sz="2000" spc="-5" dirty="0">
                <a:latin typeface="Arial"/>
                <a:cs typeface="Arial"/>
              </a:rPr>
              <a:t>Direktlieferdienste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20" dirty="0">
                <a:latin typeface="Arial"/>
                <a:cs typeface="Arial"/>
              </a:rPr>
              <a:t>Verbundkatalog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mit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Aufsätzen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(GVK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+)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OLC-Online </a:t>
            </a:r>
            <a:r>
              <a:rPr sz="2000" dirty="0">
                <a:latin typeface="Arial"/>
                <a:cs typeface="Arial"/>
              </a:rPr>
              <a:t>Contents </a:t>
            </a:r>
            <a:r>
              <a:rPr sz="2000" spc="-5" dirty="0">
                <a:latin typeface="Arial"/>
                <a:cs typeface="Arial"/>
              </a:rPr>
              <a:t>(Datenbank </a:t>
            </a:r>
            <a:r>
              <a:rPr sz="2000" dirty="0">
                <a:latin typeface="Arial"/>
                <a:cs typeface="Arial"/>
              </a:rPr>
              <a:t>für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Zeitschriftenartikel)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622" y="4970526"/>
            <a:ext cx="71755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3030" marR="5080" indent="-137096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Wir akzeptieren </a:t>
            </a:r>
            <a:r>
              <a:rPr sz="2000" b="1" dirty="0">
                <a:latin typeface="Arial"/>
                <a:cs typeface="Arial"/>
              </a:rPr>
              <a:t>keine </a:t>
            </a:r>
            <a:r>
              <a:rPr sz="2000" b="1" spc="-5" dirty="0">
                <a:latin typeface="Arial"/>
                <a:cs typeface="Arial"/>
              </a:rPr>
              <a:t>Literaturlisten, </a:t>
            </a:r>
            <a:r>
              <a:rPr sz="2000" b="1" dirty="0">
                <a:latin typeface="Arial"/>
                <a:cs typeface="Arial"/>
              </a:rPr>
              <a:t>die über das Motiv</a:t>
            </a:r>
            <a:r>
              <a:rPr sz="2000" b="1" spc="-3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der  </a:t>
            </a:r>
            <a:r>
              <a:rPr sz="2000" b="1" spc="-5" dirty="0">
                <a:latin typeface="Arial"/>
                <a:cs typeface="Arial"/>
              </a:rPr>
              <a:t>lokalen </a:t>
            </a:r>
            <a:r>
              <a:rPr sz="2000" b="1" spc="-20" dirty="0">
                <a:latin typeface="Arial"/>
                <a:cs typeface="Arial"/>
              </a:rPr>
              <a:t>Verfügbarkeit </a:t>
            </a:r>
            <a:r>
              <a:rPr sz="2000" b="1" spc="-10" dirty="0">
                <a:latin typeface="Arial"/>
                <a:cs typeface="Arial"/>
              </a:rPr>
              <a:t>erstellt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spc="-60" dirty="0">
                <a:latin typeface="Arial"/>
                <a:cs typeface="Arial"/>
              </a:rPr>
              <a:t>wurden.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(6/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E3C58F-8E12-C7FB-7302-1E5625720FFC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800" y="1757341"/>
            <a:ext cx="8131809" cy="47415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-15" dirty="0">
                <a:latin typeface="Arial"/>
                <a:cs typeface="Arial"/>
              </a:rPr>
              <a:t>Übersichten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über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Themen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Schulpädagogik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finden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Sie</a:t>
            </a:r>
            <a:r>
              <a:rPr sz="1600" spc="-45" dirty="0">
                <a:latin typeface="Arial"/>
                <a:cs typeface="Arial"/>
              </a:rPr>
              <a:t> bspw.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00" spc="-5" dirty="0">
                <a:latin typeface="Arial"/>
                <a:cs typeface="Arial"/>
              </a:rPr>
              <a:t>Blömeke, S., Bohl, </a:t>
            </a:r>
            <a:r>
              <a:rPr sz="1600" spc="-100" dirty="0">
                <a:latin typeface="Arial"/>
                <a:cs typeface="Arial"/>
              </a:rPr>
              <a:t>T., </a:t>
            </a:r>
            <a:r>
              <a:rPr sz="1600" spc="-5" dirty="0">
                <a:latin typeface="Arial"/>
                <a:cs typeface="Arial"/>
              </a:rPr>
              <a:t>Haag, L., </a:t>
            </a:r>
            <a:r>
              <a:rPr sz="1600" spc="-20" dirty="0">
                <a:latin typeface="Arial"/>
                <a:cs typeface="Arial"/>
              </a:rPr>
              <a:t>Lang-Wojtasik, </a:t>
            </a:r>
            <a:r>
              <a:rPr sz="1600" spc="-10" dirty="0">
                <a:latin typeface="Arial"/>
                <a:cs typeface="Arial"/>
              </a:rPr>
              <a:t>G. </a:t>
            </a:r>
            <a:r>
              <a:rPr sz="1600" spc="-5" dirty="0">
                <a:latin typeface="Arial"/>
                <a:cs typeface="Arial"/>
              </a:rPr>
              <a:t>&amp; </a:t>
            </a:r>
            <a:r>
              <a:rPr sz="1600" spc="-30" dirty="0">
                <a:latin typeface="Arial"/>
                <a:cs typeface="Arial"/>
              </a:rPr>
              <a:t>Sacher, </a:t>
            </a:r>
            <a:r>
              <a:rPr sz="1600" spc="-65" dirty="0">
                <a:latin typeface="Arial"/>
                <a:cs typeface="Arial"/>
              </a:rPr>
              <a:t>W. </a:t>
            </a:r>
            <a:r>
              <a:rPr sz="1600" spc="-5" dirty="0">
                <a:latin typeface="Arial"/>
                <a:cs typeface="Arial"/>
              </a:rPr>
              <a:t>(Hrsg.), (2009).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Handbuch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latin typeface="Arial"/>
                <a:cs typeface="Arial"/>
              </a:rPr>
              <a:t>Schule. Theorie - </a:t>
            </a:r>
            <a:r>
              <a:rPr sz="1600" i="1" spc="-20" dirty="0">
                <a:latin typeface="Arial"/>
                <a:cs typeface="Arial"/>
              </a:rPr>
              <a:t>Organisation </a:t>
            </a:r>
            <a:r>
              <a:rPr sz="1600" i="1" spc="-5" dirty="0">
                <a:latin typeface="Arial"/>
                <a:cs typeface="Arial"/>
              </a:rPr>
              <a:t>- </a:t>
            </a:r>
            <a:r>
              <a:rPr sz="1600" i="1" spc="-10" dirty="0">
                <a:latin typeface="Arial"/>
                <a:cs typeface="Arial"/>
              </a:rPr>
              <a:t>Entwicklung. </a:t>
            </a:r>
            <a:r>
              <a:rPr sz="1600" spc="-5" dirty="0">
                <a:latin typeface="Arial"/>
                <a:cs typeface="Arial"/>
              </a:rPr>
              <a:t>Bad </a:t>
            </a:r>
            <a:r>
              <a:rPr sz="1600" spc="-15" dirty="0">
                <a:latin typeface="Arial"/>
                <a:cs typeface="Arial"/>
              </a:rPr>
              <a:t>Heilbrunn:</a:t>
            </a:r>
            <a:r>
              <a:rPr sz="1600" spc="-3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 marR="1279525">
              <a:lnSpc>
                <a:spcPct val="100000"/>
              </a:lnSpc>
              <a:spcBef>
                <a:spcPts val="500"/>
              </a:spcBef>
            </a:pPr>
            <a:r>
              <a:rPr sz="1600" dirty="0">
                <a:latin typeface="Arial"/>
                <a:cs typeface="Arial"/>
              </a:rPr>
              <a:t>Bohl. </a:t>
            </a:r>
            <a:r>
              <a:rPr sz="1600" spc="-135" dirty="0">
                <a:latin typeface="Arial"/>
                <a:cs typeface="Arial"/>
              </a:rPr>
              <a:t>T. </a:t>
            </a:r>
            <a:r>
              <a:rPr sz="1600" spc="-5" dirty="0">
                <a:latin typeface="Arial"/>
                <a:cs typeface="Arial"/>
              </a:rPr>
              <a:t>(2010). </a:t>
            </a:r>
            <a:r>
              <a:rPr sz="1600" i="1" spc="-5" dirty="0">
                <a:latin typeface="Arial"/>
                <a:cs typeface="Arial"/>
              </a:rPr>
              <a:t>Handbuch </a:t>
            </a:r>
            <a:r>
              <a:rPr sz="1600" i="1" spc="-20" dirty="0">
                <a:latin typeface="Arial"/>
                <a:cs typeface="Arial"/>
              </a:rPr>
              <a:t>Schulentwicklung: </a:t>
            </a:r>
            <a:r>
              <a:rPr sz="1600" i="1" spc="-5" dirty="0">
                <a:latin typeface="Arial"/>
                <a:cs typeface="Arial"/>
              </a:rPr>
              <a:t>Theorie </a:t>
            </a:r>
            <a:r>
              <a:rPr sz="1600" i="1" spc="-10" dirty="0">
                <a:latin typeface="Arial"/>
                <a:cs typeface="Arial"/>
              </a:rPr>
              <a:t>–Forschungsbefunde </a:t>
            </a:r>
            <a:r>
              <a:rPr sz="1600" i="1" spc="-5" dirty="0">
                <a:latin typeface="Arial"/>
                <a:cs typeface="Arial"/>
              </a:rPr>
              <a:t>–  </a:t>
            </a:r>
            <a:r>
              <a:rPr sz="1600" i="1" spc="-20" dirty="0">
                <a:latin typeface="Arial"/>
                <a:cs typeface="Arial"/>
              </a:rPr>
              <a:t>Methodenrepertoire</a:t>
            </a:r>
            <a:r>
              <a:rPr sz="1600" spc="-20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Bad </a:t>
            </a:r>
            <a:r>
              <a:rPr sz="1600" spc="-15" dirty="0">
                <a:latin typeface="Arial"/>
                <a:cs typeface="Arial"/>
              </a:rPr>
              <a:t>Heilbrunn: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15" dirty="0">
                <a:latin typeface="Arial"/>
                <a:cs typeface="Arial"/>
              </a:rPr>
              <a:t>Esslinger-Hinz, </a:t>
            </a:r>
            <a:r>
              <a:rPr sz="1600" spc="-5" dirty="0">
                <a:latin typeface="Arial"/>
                <a:cs typeface="Arial"/>
              </a:rPr>
              <a:t>I., &amp; Sliwka, A. </a:t>
            </a:r>
            <a:r>
              <a:rPr sz="1600" spc="-45" dirty="0">
                <a:latin typeface="Arial"/>
                <a:cs typeface="Arial"/>
              </a:rPr>
              <a:t>(2011). </a:t>
            </a:r>
            <a:r>
              <a:rPr sz="1600" i="1" spc="-15" dirty="0">
                <a:latin typeface="Arial"/>
                <a:cs typeface="Arial"/>
              </a:rPr>
              <a:t>Schulpädagogik</a:t>
            </a:r>
            <a:r>
              <a:rPr sz="1600" spc="-15" dirty="0">
                <a:latin typeface="Arial"/>
                <a:cs typeface="Arial"/>
              </a:rPr>
              <a:t>. </a:t>
            </a:r>
            <a:r>
              <a:rPr sz="1600" spc="-20" dirty="0">
                <a:latin typeface="Arial"/>
                <a:cs typeface="Arial"/>
              </a:rPr>
              <a:t>Weinheim</a:t>
            </a:r>
            <a:r>
              <a:rPr sz="1600" spc="-3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u.a.: </a:t>
            </a:r>
            <a:r>
              <a:rPr sz="1600" spc="-5" dirty="0">
                <a:latin typeface="Arial"/>
                <a:cs typeface="Arial"/>
              </a:rPr>
              <a:t>Beltz.</a:t>
            </a:r>
            <a:endParaRPr sz="1600" dirty="0">
              <a:latin typeface="Arial"/>
              <a:cs typeface="Arial"/>
            </a:endParaRPr>
          </a:p>
          <a:p>
            <a:pPr marL="12700" marR="39370">
              <a:lnSpc>
                <a:spcPct val="100000"/>
              </a:lnSpc>
              <a:spcBef>
                <a:spcPts val="495"/>
              </a:spcBef>
            </a:pPr>
            <a:r>
              <a:rPr sz="1600" spc="-30" dirty="0">
                <a:latin typeface="Arial"/>
                <a:cs typeface="Arial"/>
              </a:rPr>
              <a:t>Grunder, </a:t>
            </a:r>
            <a:r>
              <a:rPr sz="1600" spc="-5" dirty="0">
                <a:latin typeface="Arial"/>
                <a:cs typeface="Arial"/>
              </a:rPr>
              <a:t>H.-U., </a:t>
            </a:r>
            <a:r>
              <a:rPr sz="1600" spc="-15" dirty="0">
                <a:latin typeface="Arial"/>
                <a:cs typeface="Arial"/>
              </a:rPr>
              <a:t>Kansteiner-Schänzlin, </a:t>
            </a:r>
            <a:r>
              <a:rPr sz="1600" spc="-5" dirty="0">
                <a:latin typeface="Arial"/>
                <a:cs typeface="Arial"/>
              </a:rPr>
              <a:t>K. &amp; </a:t>
            </a:r>
            <a:r>
              <a:rPr sz="1600" spc="-40" dirty="0">
                <a:latin typeface="Arial"/>
                <a:cs typeface="Arial"/>
              </a:rPr>
              <a:t>Moser, </a:t>
            </a:r>
            <a:r>
              <a:rPr sz="1600" spc="-5" dirty="0">
                <a:latin typeface="Arial"/>
                <a:cs typeface="Arial"/>
              </a:rPr>
              <a:t>H. (Hrsg.), </a:t>
            </a:r>
            <a:r>
              <a:rPr sz="1600" spc="-45" dirty="0">
                <a:latin typeface="Arial"/>
                <a:cs typeface="Arial"/>
              </a:rPr>
              <a:t>(2011). </a:t>
            </a:r>
            <a:r>
              <a:rPr sz="1600" spc="-25" dirty="0">
                <a:latin typeface="Arial"/>
                <a:cs typeface="Arial"/>
              </a:rPr>
              <a:t>Professionswissen </a:t>
            </a:r>
            <a:r>
              <a:rPr sz="1600" i="1" spc="-5" dirty="0">
                <a:latin typeface="Arial"/>
                <a:cs typeface="Arial"/>
              </a:rPr>
              <a:t>für  </a:t>
            </a:r>
            <a:r>
              <a:rPr sz="1600" i="1" spc="-20" dirty="0">
                <a:latin typeface="Arial"/>
                <a:cs typeface="Arial"/>
              </a:rPr>
              <a:t>Lehrerinnen </a:t>
            </a:r>
            <a:r>
              <a:rPr sz="1600" i="1" spc="-5" dirty="0">
                <a:latin typeface="Arial"/>
                <a:cs typeface="Arial"/>
              </a:rPr>
              <a:t>und </a:t>
            </a:r>
            <a:r>
              <a:rPr sz="1600" i="1" spc="-35" dirty="0">
                <a:latin typeface="Arial"/>
                <a:cs typeface="Arial"/>
              </a:rPr>
              <a:t>Lehrer. </a:t>
            </a:r>
            <a:r>
              <a:rPr sz="1600" spc="-5" dirty="0">
                <a:latin typeface="Arial"/>
                <a:cs typeface="Arial"/>
              </a:rPr>
              <a:t>(10 Bände). Baltmannsweilerund Zürich: </a:t>
            </a:r>
            <a:r>
              <a:rPr sz="1600" spc="-15" dirty="0">
                <a:latin typeface="Arial"/>
                <a:cs typeface="Arial"/>
              </a:rPr>
              <a:t>Schneider </a:t>
            </a:r>
            <a:r>
              <a:rPr sz="1600" spc="-40" dirty="0">
                <a:latin typeface="Arial"/>
                <a:cs typeface="Arial"/>
              </a:rPr>
              <a:t>Verlag  </a:t>
            </a:r>
            <a:r>
              <a:rPr sz="1600" spc="-20" dirty="0">
                <a:latin typeface="Arial"/>
                <a:cs typeface="Arial"/>
              </a:rPr>
              <a:t>Hohengehren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40" dirty="0">
                <a:latin typeface="Arial"/>
                <a:cs typeface="Arial"/>
              </a:rPr>
              <a:t>Verlag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Pestalozzianum.</a:t>
            </a:r>
            <a:endParaRPr sz="1600" dirty="0">
              <a:latin typeface="Arial"/>
              <a:cs typeface="Arial"/>
            </a:endParaRPr>
          </a:p>
          <a:p>
            <a:pPr marL="12700" marR="24892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Arial"/>
                <a:cs typeface="Arial"/>
              </a:rPr>
              <a:t>Haag, L. (2013). </a:t>
            </a:r>
            <a:r>
              <a:rPr sz="1600" i="1" spc="-15" dirty="0">
                <a:latin typeface="Arial"/>
                <a:cs typeface="Arial"/>
              </a:rPr>
              <a:t>Studienbuch Schulpädagogik</a:t>
            </a:r>
            <a:r>
              <a:rPr sz="1600" spc="-15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(5., vollst. überarb.Aufl.). Bad </a:t>
            </a:r>
            <a:r>
              <a:rPr sz="1600" spc="-15" dirty="0">
                <a:latin typeface="Arial"/>
                <a:cs typeface="Arial"/>
              </a:rPr>
              <a:t>Heilbrunn:  </a:t>
            </a:r>
            <a:r>
              <a:rPr sz="1600" spc="-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Arial"/>
                <a:cs typeface="Arial"/>
              </a:rPr>
              <a:t>Kiel, Ewald (2016): </a:t>
            </a:r>
            <a:r>
              <a:rPr sz="1600" spc="-10" dirty="0">
                <a:latin typeface="Arial"/>
                <a:cs typeface="Arial"/>
              </a:rPr>
              <a:t>Schulentwicklung </a:t>
            </a:r>
            <a:r>
              <a:rPr sz="1600" spc="-15" dirty="0">
                <a:latin typeface="Arial"/>
                <a:cs typeface="Arial"/>
              </a:rPr>
              <a:t>gestalten: </a:t>
            </a:r>
            <a:r>
              <a:rPr sz="1600" spc="-5" dirty="0">
                <a:latin typeface="Arial"/>
                <a:cs typeface="Arial"/>
              </a:rPr>
              <a:t>Theorie und Praxis </a:t>
            </a:r>
            <a:r>
              <a:rPr sz="1600" spc="-15" dirty="0">
                <a:latin typeface="Arial"/>
                <a:cs typeface="Arial"/>
              </a:rPr>
              <a:t>von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Schulinnovation.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Stuttgart: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Kohlhammer.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30" dirty="0">
                <a:latin typeface="Arial"/>
                <a:cs typeface="Arial"/>
              </a:rPr>
              <a:t>Kiper, </a:t>
            </a:r>
            <a:r>
              <a:rPr sz="1600" spc="-5" dirty="0">
                <a:latin typeface="Arial"/>
                <a:cs typeface="Arial"/>
              </a:rPr>
              <a:t>H. (2013). </a:t>
            </a:r>
            <a:r>
              <a:rPr sz="1600" i="1" spc="-5" dirty="0">
                <a:latin typeface="Arial"/>
                <a:cs typeface="Arial"/>
              </a:rPr>
              <a:t>Theorie der Schule. </a:t>
            </a:r>
            <a:r>
              <a:rPr sz="1600" i="1" spc="-15" dirty="0">
                <a:latin typeface="Arial"/>
                <a:cs typeface="Arial"/>
              </a:rPr>
              <a:t>Institutionelle </a:t>
            </a:r>
            <a:r>
              <a:rPr sz="1600" i="1" spc="-20" dirty="0">
                <a:latin typeface="Arial"/>
                <a:cs typeface="Arial"/>
              </a:rPr>
              <a:t>Grundlagen </a:t>
            </a:r>
            <a:r>
              <a:rPr sz="1600" i="1" spc="-15" dirty="0">
                <a:latin typeface="Arial"/>
                <a:cs typeface="Arial"/>
              </a:rPr>
              <a:t>pädagogischen</a:t>
            </a:r>
            <a:r>
              <a:rPr sz="1600" i="1" spc="-27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Handelns.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Stuttgart;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Kohlhammer.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1600" spc="-5" dirty="0">
                <a:latin typeface="Arial"/>
                <a:cs typeface="Arial"/>
              </a:rPr>
              <a:t>Sturm, </a:t>
            </a:r>
            <a:r>
              <a:rPr sz="1600" spc="-40" dirty="0">
                <a:latin typeface="Arial"/>
                <a:cs typeface="Arial"/>
              </a:rPr>
              <a:t>Tanja/Wagner</a:t>
            </a:r>
            <a:r>
              <a:rPr sz="1600" spc="-40" dirty="0">
                <a:latin typeface="Trebuchet MS"/>
                <a:cs typeface="Trebuchet MS"/>
              </a:rPr>
              <a:t>‐</a:t>
            </a:r>
            <a:r>
              <a:rPr sz="1600" spc="-40" dirty="0">
                <a:latin typeface="Arial"/>
                <a:cs typeface="Arial"/>
              </a:rPr>
              <a:t>Willi, </a:t>
            </a:r>
            <a:r>
              <a:rPr sz="1600" spc="-5" dirty="0">
                <a:latin typeface="Arial"/>
                <a:cs typeface="Arial"/>
              </a:rPr>
              <a:t>Monika (Hrsg.) (2018): Handbuch </a:t>
            </a:r>
            <a:r>
              <a:rPr sz="1600" spc="-10" dirty="0">
                <a:latin typeface="Arial"/>
                <a:cs typeface="Arial"/>
              </a:rPr>
              <a:t>schulische </a:t>
            </a:r>
            <a:r>
              <a:rPr sz="1600" spc="-5" dirty="0">
                <a:latin typeface="Arial"/>
                <a:cs typeface="Arial"/>
              </a:rPr>
              <a:t>Inklusion. </a:t>
            </a:r>
            <a:r>
              <a:rPr sz="1600" spc="-20" dirty="0">
                <a:latin typeface="Arial"/>
                <a:cs typeface="Arial"/>
              </a:rPr>
              <a:t>Weimar  </a:t>
            </a:r>
            <a:r>
              <a:rPr sz="1600" spc="-15" dirty="0">
                <a:latin typeface="Arial"/>
                <a:cs typeface="Arial"/>
              </a:rPr>
              <a:t>u.a.: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utb.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(7/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29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C162A5-C4F3-8E15-8408-61231A6339F4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(1/4)</a:t>
            </a:r>
            <a:endParaRPr sz="2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2197988"/>
            <a:ext cx="7386955" cy="37144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479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spc="-15" dirty="0">
                <a:latin typeface="Arial"/>
                <a:cs typeface="Arial"/>
              </a:rPr>
              <a:t>Studiengangsspezifische </a:t>
            </a:r>
            <a:r>
              <a:rPr sz="2000" b="1" dirty="0">
                <a:latin typeface="Arial"/>
                <a:cs typeface="Arial"/>
              </a:rPr>
              <a:t>Studien- </a:t>
            </a:r>
            <a:r>
              <a:rPr sz="2000" b="1" spc="-5" dirty="0">
                <a:latin typeface="Arial"/>
                <a:cs typeface="Arial"/>
              </a:rPr>
              <a:t>und  </a:t>
            </a:r>
            <a:r>
              <a:rPr sz="2000" b="1" dirty="0">
                <a:latin typeface="Arial"/>
                <a:cs typeface="Arial"/>
              </a:rPr>
              <a:t>Prüfungsordnungen für das </a:t>
            </a:r>
            <a:r>
              <a:rPr sz="2000" b="1" spc="-10" dirty="0">
                <a:latin typeface="Arial"/>
                <a:cs typeface="Arial"/>
              </a:rPr>
              <a:t>von </a:t>
            </a:r>
            <a:r>
              <a:rPr sz="2000" b="1" dirty="0">
                <a:latin typeface="Arial"/>
                <a:cs typeface="Arial"/>
              </a:rPr>
              <a:t>Ihnen </a:t>
            </a:r>
            <a:r>
              <a:rPr sz="2000" b="1" spc="-5" dirty="0">
                <a:latin typeface="Arial"/>
                <a:cs typeface="Arial"/>
              </a:rPr>
              <a:t>studierte</a:t>
            </a:r>
            <a:r>
              <a:rPr sz="2000" b="1" spc="-405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Lehramt</a:t>
            </a:r>
            <a:r>
              <a:rPr sz="2000" b="1" dirty="0">
                <a:latin typeface="Arial"/>
                <a:cs typeface="Arial"/>
              </a:rPr>
              <a:t>  </a:t>
            </a:r>
            <a:r>
              <a:rPr sz="2000" dirty="0" smtClean="0">
                <a:latin typeface="Arial"/>
                <a:cs typeface="Arial"/>
              </a:rPr>
              <a:t>(2019</a:t>
            </a:r>
            <a:r>
              <a:rPr lang="de-DE" sz="2000" dirty="0">
                <a:latin typeface="Arial"/>
                <a:cs typeface="Arial"/>
              </a:rPr>
              <a:t>, 2021, 2022</a:t>
            </a:r>
            <a:r>
              <a:rPr sz="2000" dirty="0"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4799"/>
              </a:buClr>
              <a:buFont typeface="Wingdings"/>
              <a:buChar char="⚫"/>
            </a:pPr>
            <a:endParaRPr sz="2250" dirty="0">
              <a:latin typeface="Arial"/>
              <a:cs typeface="Arial"/>
            </a:endParaRPr>
          </a:p>
          <a:p>
            <a:pPr marL="355600" marR="17145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Rahmenprüfungsordnung für die </a:t>
            </a:r>
            <a:r>
              <a:rPr sz="2000" b="1" spc="-75" dirty="0">
                <a:latin typeface="Arial"/>
                <a:cs typeface="Arial"/>
              </a:rPr>
              <a:t>Lehramtsstudiengänge  </a:t>
            </a:r>
            <a:r>
              <a:rPr sz="2000" b="1" dirty="0">
                <a:latin typeface="Arial"/>
                <a:cs typeface="Arial"/>
              </a:rPr>
              <a:t>der </a:t>
            </a:r>
            <a:r>
              <a:rPr sz="2000" b="1" spc="-5" dirty="0">
                <a:latin typeface="Arial"/>
                <a:cs typeface="Arial"/>
              </a:rPr>
              <a:t>Universität </a:t>
            </a:r>
            <a:r>
              <a:rPr sz="2000" b="1" dirty="0">
                <a:latin typeface="Arial"/>
                <a:cs typeface="Arial"/>
              </a:rPr>
              <a:t>Rostock (RPO-LA) </a:t>
            </a:r>
            <a:r>
              <a:rPr lang="de-DE" sz="2000" b="1" spc="-5" dirty="0">
                <a:latin typeface="Arial"/>
                <a:cs typeface="Arial"/>
              </a:rPr>
              <a:t>in der aktuellen Fassung (siehe dazu die Homepage des ZPA, Reiter: ORDNUNGEN)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 err="1">
                <a:latin typeface="Arial"/>
                <a:cs typeface="Arial"/>
              </a:rPr>
              <a:t>Bitte</a:t>
            </a:r>
            <a:r>
              <a:rPr sz="2000" b="1" dirty="0">
                <a:latin typeface="Arial"/>
                <a:cs typeface="Arial"/>
              </a:rPr>
              <a:t> beschäftigen </a:t>
            </a:r>
            <a:r>
              <a:rPr sz="2000" b="1" spc="-5" dirty="0">
                <a:latin typeface="Arial"/>
                <a:cs typeface="Arial"/>
              </a:rPr>
              <a:t>Sie </a:t>
            </a:r>
            <a:r>
              <a:rPr sz="2000" b="1" dirty="0">
                <a:latin typeface="Arial"/>
                <a:cs typeface="Arial"/>
              </a:rPr>
              <a:t>sich intensiv </a:t>
            </a: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spc="-15" dirty="0">
                <a:latin typeface="Arial"/>
                <a:cs typeface="Arial"/>
              </a:rPr>
              <a:t>Vorbereitung </a:t>
            </a:r>
            <a:r>
              <a:rPr sz="2000" b="1" dirty="0">
                <a:latin typeface="Arial"/>
                <a:cs typeface="Arial"/>
              </a:rPr>
              <a:t>der  Prüfung </a:t>
            </a:r>
            <a:r>
              <a:rPr sz="2000" b="1" spc="-5" dirty="0">
                <a:latin typeface="Arial"/>
                <a:cs typeface="Arial"/>
              </a:rPr>
              <a:t>mit </a:t>
            </a:r>
            <a:r>
              <a:rPr sz="2000" b="1" dirty="0">
                <a:latin typeface="Arial"/>
                <a:cs typeface="Arial"/>
              </a:rPr>
              <a:t>diesen Papieren und planen </a:t>
            </a:r>
            <a:r>
              <a:rPr sz="2000" b="1" spc="-5" dirty="0">
                <a:latin typeface="Arial"/>
                <a:cs typeface="Arial"/>
              </a:rPr>
              <a:t>Sie </a:t>
            </a:r>
            <a:r>
              <a:rPr sz="2000" b="1" dirty="0">
                <a:latin typeface="Arial"/>
                <a:cs typeface="Arial"/>
              </a:rPr>
              <a:t>Ihre Prüfung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vor  </a:t>
            </a:r>
            <a:r>
              <a:rPr sz="2000" b="1" dirty="0">
                <a:latin typeface="Arial"/>
                <a:cs typeface="Arial"/>
              </a:rPr>
              <a:t>dem Hintergrund Ihrer weiteren Aufgaben im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Studium.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E871E9-48A1-EE27-C214-379141ADDA2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49801"/>
            <a:ext cx="8227059" cy="40716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spc="-5" dirty="0">
                <a:latin typeface="Arial"/>
                <a:cs typeface="Arial"/>
              </a:rPr>
              <a:t>Hilfreiche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Nachschlagewerke: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Arnold,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K.-H.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(2009).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Handbuch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Unterricht.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Heilbrunn: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5" dirty="0">
                <a:latin typeface="Arial"/>
                <a:cs typeface="Arial"/>
              </a:rPr>
              <a:t>Benner,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D.</a:t>
            </a:r>
            <a:r>
              <a:rPr sz="1400" dirty="0">
                <a:latin typeface="Arial"/>
                <a:cs typeface="Arial"/>
              </a:rPr>
              <a:t> &amp;</a:t>
            </a:r>
            <a:r>
              <a:rPr sz="1400" spc="-5" dirty="0">
                <a:latin typeface="Arial"/>
                <a:cs typeface="Arial"/>
              </a:rPr>
              <a:t> Oelkers,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(2010).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Historisches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Wörterbuch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der</a:t>
            </a:r>
            <a:r>
              <a:rPr sz="1400" i="1" spc="-17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Pädagogik.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Weinheim;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Basel: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Beltz.</a:t>
            </a:r>
          </a:p>
          <a:p>
            <a:pPr marL="12700" marR="7112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Bernhard, </a:t>
            </a:r>
            <a:r>
              <a:rPr sz="1400" dirty="0">
                <a:latin typeface="Arial"/>
                <a:cs typeface="Arial"/>
              </a:rPr>
              <a:t>Armin </a:t>
            </a:r>
            <a:r>
              <a:rPr sz="1400" spc="-5" dirty="0">
                <a:latin typeface="Arial"/>
                <a:cs typeface="Arial"/>
              </a:rPr>
              <a:t>(2014): </a:t>
            </a:r>
            <a:r>
              <a:rPr sz="1400" i="1" spc="-5" dirty="0">
                <a:latin typeface="Arial"/>
                <a:cs typeface="Arial"/>
              </a:rPr>
              <a:t>Pädagogisches Denken: Einführung </a:t>
            </a:r>
            <a:r>
              <a:rPr sz="1400" i="1" dirty="0">
                <a:latin typeface="Arial"/>
                <a:cs typeface="Arial"/>
              </a:rPr>
              <a:t>in </a:t>
            </a:r>
            <a:r>
              <a:rPr sz="1400" i="1" spc="-5" dirty="0">
                <a:latin typeface="Arial"/>
                <a:cs typeface="Arial"/>
              </a:rPr>
              <a:t>allgemeine Grundlagen </a:t>
            </a:r>
            <a:r>
              <a:rPr sz="1400" i="1" dirty="0">
                <a:latin typeface="Arial"/>
                <a:cs typeface="Arial"/>
              </a:rPr>
              <a:t>der </a:t>
            </a:r>
            <a:r>
              <a:rPr sz="1400" i="1" spc="-5" dirty="0">
                <a:latin typeface="Arial"/>
                <a:cs typeface="Arial"/>
              </a:rPr>
              <a:t>Erziehungs-  und </a:t>
            </a:r>
            <a:r>
              <a:rPr sz="1400" i="1" spc="-15" dirty="0">
                <a:latin typeface="Arial"/>
                <a:cs typeface="Arial"/>
              </a:rPr>
              <a:t>Bildungswissenschaft</a:t>
            </a:r>
            <a:r>
              <a:rPr sz="1400" spc="-15" dirty="0">
                <a:latin typeface="Arial"/>
                <a:cs typeface="Arial"/>
              </a:rPr>
              <a:t>. </a:t>
            </a:r>
            <a:r>
              <a:rPr sz="1400" dirty="0">
                <a:latin typeface="Arial"/>
                <a:cs typeface="Arial"/>
              </a:rPr>
              <a:t>6., </a:t>
            </a:r>
            <a:r>
              <a:rPr sz="1400" spc="-5" dirty="0">
                <a:latin typeface="Arial"/>
                <a:cs typeface="Arial"/>
              </a:rPr>
              <a:t>überarb. Auflage. </a:t>
            </a:r>
            <a:r>
              <a:rPr sz="1400" spc="-15" dirty="0">
                <a:latin typeface="Arial"/>
                <a:cs typeface="Arial"/>
              </a:rPr>
              <a:t>Baltmannsweiler: Schneider-Verlag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Hohengehren.</a:t>
            </a:r>
            <a:endParaRPr sz="1400" dirty="0">
              <a:latin typeface="Arial"/>
              <a:cs typeface="Arial"/>
            </a:endParaRPr>
          </a:p>
          <a:p>
            <a:pPr marL="12700" marR="631825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latin typeface="Arial"/>
                <a:cs typeface="Arial"/>
              </a:rPr>
              <a:t>Bohl,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Th.,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Helsper,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W.,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Holtappels,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H.G.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(2010):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Handbuch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Schulentwicklung: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i="1" spc="-150" dirty="0">
                <a:latin typeface="Arial"/>
                <a:cs typeface="Arial"/>
              </a:rPr>
              <a:t>Theorie-  </a:t>
            </a:r>
            <a:r>
              <a:rPr sz="1400" i="1" spc="-10" dirty="0">
                <a:latin typeface="Arial"/>
                <a:cs typeface="Arial"/>
              </a:rPr>
              <a:t>Forschungsbefunde </a:t>
            </a:r>
            <a:r>
              <a:rPr sz="1400" i="1" dirty="0">
                <a:latin typeface="Arial"/>
                <a:cs typeface="Arial"/>
              </a:rPr>
              <a:t>- </a:t>
            </a:r>
            <a:r>
              <a:rPr sz="1400" i="1" spc="-15" dirty="0">
                <a:latin typeface="Arial"/>
                <a:cs typeface="Arial"/>
              </a:rPr>
              <a:t>Entwicklungsprozesse </a:t>
            </a:r>
            <a:r>
              <a:rPr sz="1400" i="1" dirty="0">
                <a:latin typeface="Arial"/>
                <a:cs typeface="Arial"/>
              </a:rPr>
              <a:t>- </a:t>
            </a:r>
            <a:r>
              <a:rPr sz="1400" i="1" spc="-10" dirty="0">
                <a:latin typeface="Arial"/>
                <a:cs typeface="Arial"/>
              </a:rPr>
              <a:t>Methodenrepertoire</a:t>
            </a:r>
            <a:r>
              <a:rPr sz="1400" spc="-10" dirty="0">
                <a:latin typeface="Arial"/>
                <a:cs typeface="Arial"/>
              </a:rPr>
              <a:t>. </a:t>
            </a:r>
            <a:r>
              <a:rPr sz="1400" dirty="0">
                <a:latin typeface="Arial"/>
                <a:cs typeface="Arial"/>
              </a:rPr>
              <a:t>Bad </a:t>
            </a:r>
            <a:r>
              <a:rPr sz="1400" spc="-15" dirty="0">
                <a:latin typeface="Arial"/>
                <a:cs typeface="Arial"/>
              </a:rPr>
              <a:t>Heilbrunn:</a:t>
            </a:r>
            <a:r>
              <a:rPr sz="1400" spc="-3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 marR="933450">
              <a:lnSpc>
                <a:spcPct val="135700"/>
              </a:lnSpc>
            </a:pPr>
            <a:r>
              <a:rPr sz="1400" spc="-15" dirty="0">
                <a:latin typeface="Arial"/>
                <a:cs typeface="Arial"/>
              </a:rPr>
              <a:t>Helsper,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W.;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Tippelt,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R.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(2011):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Pädagogische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Professionalität.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Weinheim,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Basel: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  </a:t>
            </a:r>
            <a:r>
              <a:rPr sz="1400" spc="-10" dirty="0">
                <a:latin typeface="Arial"/>
                <a:cs typeface="Arial"/>
              </a:rPr>
              <a:t>Herzmann,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P.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König,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(2016):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Lehrerberuf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und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Lehrerbildung</a:t>
            </a:r>
            <a:r>
              <a:rPr sz="1400" spc="-10" dirty="0">
                <a:latin typeface="Arial"/>
                <a:cs typeface="Arial"/>
              </a:rPr>
              <a:t>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Bad Heilbrunn: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5" dirty="0">
                <a:latin typeface="Arial"/>
                <a:cs typeface="Arial"/>
              </a:rPr>
              <a:t>Faulstich-Wieland, </a:t>
            </a:r>
            <a:r>
              <a:rPr sz="1400" spc="-5" dirty="0">
                <a:latin typeface="Arial"/>
                <a:cs typeface="Arial"/>
              </a:rPr>
              <a:t>H., Faulstich, </a:t>
            </a:r>
            <a:r>
              <a:rPr sz="1400" spc="-90" dirty="0">
                <a:latin typeface="Arial"/>
                <a:cs typeface="Arial"/>
              </a:rPr>
              <a:t>P. </a:t>
            </a:r>
            <a:r>
              <a:rPr sz="1400" dirty="0">
                <a:latin typeface="Arial"/>
                <a:cs typeface="Arial"/>
              </a:rPr>
              <a:t>(Hrsg.) </a:t>
            </a:r>
            <a:r>
              <a:rPr sz="1400" spc="-5" dirty="0">
                <a:latin typeface="Arial"/>
                <a:cs typeface="Arial"/>
              </a:rPr>
              <a:t>(2008). </a:t>
            </a:r>
            <a:r>
              <a:rPr sz="1400" i="1" spc="-15" dirty="0">
                <a:latin typeface="Arial"/>
                <a:cs typeface="Arial"/>
              </a:rPr>
              <a:t>Erziehungswissenschaft. </a:t>
            </a:r>
            <a:r>
              <a:rPr sz="1400" i="1" spc="-10" dirty="0">
                <a:latin typeface="Arial"/>
                <a:cs typeface="Arial"/>
              </a:rPr>
              <a:t>Ein Grundkurs</a:t>
            </a:r>
            <a:r>
              <a:rPr sz="1400" spc="-10" dirty="0">
                <a:latin typeface="Arial"/>
                <a:cs typeface="Arial"/>
              </a:rPr>
              <a:t>. </a:t>
            </a:r>
            <a:r>
              <a:rPr sz="1400" spc="-5" dirty="0">
                <a:latin typeface="Arial"/>
                <a:cs typeface="Arial"/>
              </a:rPr>
              <a:t>Reinbek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bei</a:t>
            </a: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Hamburg: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Rowohlt.</a:t>
            </a:r>
            <a:endParaRPr sz="1400" dirty="0">
              <a:latin typeface="Arial"/>
              <a:cs typeface="Arial"/>
            </a:endParaRPr>
          </a:p>
          <a:p>
            <a:pPr marL="12700" marR="116395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Horn, </a:t>
            </a:r>
            <a:r>
              <a:rPr sz="1400" spc="-30" dirty="0">
                <a:latin typeface="Arial"/>
                <a:cs typeface="Arial"/>
              </a:rPr>
              <a:t>K.-P., </a:t>
            </a:r>
            <a:r>
              <a:rPr sz="1400" spc="-5" dirty="0">
                <a:latin typeface="Arial"/>
                <a:cs typeface="Arial"/>
              </a:rPr>
              <a:t>Kemnitz, H., Marotzki, </a:t>
            </a:r>
            <a:r>
              <a:rPr sz="1400" spc="-25" dirty="0">
                <a:latin typeface="Arial"/>
                <a:cs typeface="Arial"/>
              </a:rPr>
              <a:t>W. </a:t>
            </a:r>
            <a:r>
              <a:rPr sz="1400" dirty="0">
                <a:latin typeface="Arial"/>
                <a:cs typeface="Arial"/>
              </a:rPr>
              <a:t>&amp; Sandfuchs, </a:t>
            </a:r>
            <a:r>
              <a:rPr sz="1400" spc="-5" dirty="0">
                <a:latin typeface="Arial"/>
                <a:cs typeface="Arial"/>
              </a:rPr>
              <a:t>U. </a:t>
            </a:r>
            <a:r>
              <a:rPr sz="1400" dirty="0">
                <a:latin typeface="Arial"/>
                <a:cs typeface="Arial"/>
              </a:rPr>
              <a:t>(Hrsg.), </a:t>
            </a:r>
            <a:r>
              <a:rPr sz="1400" spc="-20" dirty="0">
                <a:latin typeface="Arial"/>
                <a:cs typeface="Arial"/>
              </a:rPr>
              <a:t>(2011). </a:t>
            </a:r>
            <a:r>
              <a:rPr sz="1400" spc="-5" dirty="0">
                <a:latin typeface="Arial"/>
                <a:cs typeface="Arial"/>
              </a:rPr>
              <a:t>Klinkhardt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i="1" spc="50" dirty="0">
                <a:latin typeface="Arial"/>
                <a:cs typeface="Arial"/>
              </a:rPr>
              <a:t>Lexikon  </a:t>
            </a:r>
            <a:r>
              <a:rPr sz="1400" i="1" spc="-15" dirty="0">
                <a:latin typeface="Arial"/>
                <a:cs typeface="Arial"/>
              </a:rPr>
              <a:t>Erziehungswissenschaft </a:t>
            </a:r>
            <a:r>
              <a:rPr sz="1400" i="1" dirty="0">
                <a:latin typeface="Arial"/>
                <a:cs typeface="Arial"/>
              </a:rPr>
              <a:t>(KLE)</a:t>
            </a:r>
            <a:r>
              <a:rPr sz="1400" dirty="0">
                <a:latin typeface="Arial"/>
                <a:cs typeface="Arial"/>
              </a:rPr>
              <a:t>. (3 Bde.). Bad </a:t>
            </a:r>
            <a:r>
              <a:rPr sz="1400" spc="-5" dirty="0">
                <a:latin typeface="Arial"/>
                <a:cs typeface="Arial"/>
              </a:rPr>
              <a:t>Heilbrunn:</a:t>
            </a:r>
            <a:r>
              <a:rPr sz="1400" spc="-3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 marR="61023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Rekus,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Jürgen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u.a.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(2013):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Neues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schulpädagogisches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Wörterbuch.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Weinheim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u.a.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  </a:t>
            </a:r>
            <a:r>
              <a:rPr sz="1400" spc="-5" dirty="0">
                <a:latin typeface="Arial"/>
                <a:cs typeface="Arial"/>
              </a:rPr>
              <a:t>Juventa.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(8/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FCECC3-9E38-C391-3480-0B9BCA0C8D1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886" y="1894738"/>
            <a:ext cx="8080375" cy="441338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10" dirty="0">
                <a:latin typeface="Arial"/>
                <a:cs typeface="Arial"/>
              </a:rPr>
              <a:t>Forschungsliteratur:</a:t>
            </a:r>
            <a:endParaRPr sz="1600" dirty="0">
              <a:latin typeface="Arial"/>
              <a:cs typeface="Arial"/>
            </a:endParaRPr>
          </a:p>
          <a:p>
            <a:pPr marL="12700" marR="352425">
              <a:lnSpc>
                <a:spcPct val="100000"/>
              </a:lnSpc>
              <a:spcBef>
                <a:spcPts val="395"/>
              </a:spcBef>
            </a:pPr>
            <a:r>
              <a:rPr sz="1600" spc="-5" dirty="0">
                <a:latin typeface="Arial"/>
                <a:cs typeface="Arial"/>
              </a:rPr>
              <a:t>Gräsel, C. (2017): </a:t>
            </a:r>
            <a:r>
              <a:rPr sz="1600" spc="-10" dirty="0">
                <a:latin typeface="Arial"/>
                <a:cs typeface="Arial"/>
              </a:rPr>
              <a:t>Entwicklung von Professionalität pädagogischen Personals:  Interdisziplinäre </a:t>
            </a:r>
            <a:r>
              <a:rPr sz="1600" spc="-5" dirty="0">
                <a:latin typeface="Arial"/>
                <a:cs typeface="Arial"/>
              </a:rPr>
              <a:t>Betrachtungen, Befunde und Perspektiven. </a:t>
            </a:r>
            <a:r>
              <a:rPr sz="1600" spc="-10" dirty="0">
                <a:latin typeface="Arial"/>
                <a:cs typeface="Arial"/>
              </a:rPr>
              <a:t>Wiesbaden: </a:t>
            </a:r>
            <a:r>
              <a:rPr sz="1600" spc="-5" dirty="0">
                <a:latin typeface="Arial"/>
                <a:cs typeface="Arial"/>
              </a:rPr>
              <a:t>Springer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VS.</a:t>
            </a:r>
            <a:endParaRPr sz="1600" dirty="0">
              <a:latin typeface="Arial"/>
              <a:cs typeface="Arial"/>
            </a:endParaRPr>
          </a:p>
          <a:p>
            <a:pPr marL="12700" marR="84455">
              <a:lnSpc>
                <a:spcPct val="100000"/>
              </a:lnSpc>
              <a:spcBef>
                <a:spcPts val="395"/>
              </a:spcBef>
            </a:pPr>
            <a:r>
              <a:rPr sz="1600" spc="-15" dirty="0">
                <a:latin typeface="Arial"/>
                <a:cs typeface="Arial"/>
              </a:rPr>
              <a:t>Helsper, </a:t>
            </a:r>
            <a:r>
              <a:rPr sz="1600" spc="-20" dirty="0">
                <a:latin typeface="Arial"/>
                <a:cs typeface="Arial"/>
              </a:rPr>
              <a:t>W. </a:t>
            </a:r>
            <a:r>
              <a:rPr sz="1600" spc="-5" dirty="0">
                <a:latin typeface="Arial"/>
                <a:cs typeface="Arial"/>
              </a:rPr>
              <a:t>&amp; Böhme, J. (Hrsg.), (2008). Handbuch der </a:t>
            </a:r>
            <a:r>
              <a:rPr sz="1600" spc="-15" dirty="0">
                <a:latin typeface="Arial"/>
                <a:cs typeface="Arial"/>
              </a:rPr>
              <a:t>Schulforschung. </a:t>
            </a:r>
            <a:r>
              <a:rPr sz="1600" spc="-5" dirty="0">
                <a:latin typeface="Arial"/>
                <a:cs typeface="Arial"/>
              </a:rPr>
              <a:t>(2., durchges. u.  </a:t>
            </a:r>
            <a:r>
              <a:rPr sz="1600" spc="-20" dirty="0">
                <a:latin typeface="Arial"/>
                <a:cs typeface="Arial"/>
              </a:rPr>
              <a:t>erw. </a:t>
            </a:r>
            <a:r>
              <a:rPr sz="1600" spc="-5" dirty="0">
                <a:latin typeface="Arial"/>
                <a:cs typeface="Arial"/>
              </a:rPr>
              <a:t>Aufl.). Wiesbaden: VS </a:t>
            </a:r>
            <a:r>
              <a:rPr sz="1600" spc="-15" dirty="0">
                <a:latin typeface="Arial"/>
                <a:cs typeface="Arial"/>
              </a:rPr>
              <a:t>Verlag </a:t>
            </a:r>
            <a:r>
              <a:rPr sz="1600" spc="-5" dirty="0">
                <a:latin typeface="Arial"/>
                <a:cs typeface="Arial"/>
              </a:rPr>
              <a:t>für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Sozialwissenschaften.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-15" dirty="0">
                <a:latin typeface="Arial"/>
                <a:cs typeface="Arial"/>
              </a:rPr>
              <a:t>McElvany, </a:t>
            </a:r>
            <a:r>
              <a:rPr sz="1600" spc="-5" dirty="0">
                <a:latin typeface="Arial"/>
                <a:cs typeface="Arial"/>
              </a:rPr>
              <a:t>N. (2013). Empirische </a:t>
            </a:r>
            <a:r>
              <a:rPr sz="1600" spc="-15" dirty="0">
                <a:latin typeface="Arial"/>
                <a:cs typeface="Arial"/>
              </a:rPr>
              <a:t>Bildungsforschung: </a:t>
            </a:r>
            <a:r>
              <a:rPr sz="1600" spc="-5" dirty="0">
                <a:latin typeface="Arial"/>
                <a:cs typeface="Arial"/>
              </a:rPr>
              <a:t>Theorien, Methoden, Befunde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Perspektiven. Münster:</a:t>
            </a:r>
            <a:r>
              <a:rPr sz="1600" spc="4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Waxmann.</a:t>
            </a:r>
            <a:endParaRPr sz="1600" dirty="0">
              <a:latin typeface="Arial"/>
              <a:cs typeface="Arial"/>
            </a:endParaRPr>
          </a:p>
          <a:p>
            <a:pPr marL="12700" marR="278765">
              <a:lnSpc>
                <a:spcPct val="100000"/>
              </a:lnSpc>
              <a:spcBef>
                <a:spcPts val="400"/>
              </a:spcBef>
            </a:pPr>
            <a:r>
              <a:rPr sz="1600" spc="-20" dirty="0">
                <a:latin typeface="Arial"/>
                <a:cs typeface="Arial"/>
              </a:rPr>
              <a:t>Terhart, </a:t>
            </a:r>
            <a:r>
              <a:rPr sz="1600" spc="-5" dirty="0">
                <a:latin typeface="Arial"/>
                <a:cs typeface="Arial"/>
              </a:rPr>
              <a:t>E., Bennewitz, H., Rothland, M. (Hrsg.), (2014). Handbuch der Forschung zum  Lehrerberuf. </a:t>
            </a:r>
            <a:r>
              <a:rPr sz="1600" spc="-55" dirty="0">
                <a:latin typeface="Arial"/>
                <a:cs typeface="Arial"/>
              </a:rPr>
              <a:t>Münster: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Waxman.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spc="-5" dirty="0">
                <a:latin typeface="Arial"/>
                <a:cs typeface="Arial"/>
              </a:rPr>
              <a:t>Schwippert, K. (2013). Schul- und </a:t>
            </a:r>
            <a:r>
              <a:rPr sz="1600" spc="-15" dirty="0">
                <a:latin typeface="Arial"/>
                <a:cs typeface="Arial"/>
              </a:rPr>
              <a:t>Bildungsforschung. Diskussionen, </a:t>
            </a:r>
            <a:r>
              <a:rPr sz="1600" spc="-5" dirty="0">
                <a:latin typeface="Arial"/>
                <a:cs typeface="Arial"/>
              </a:rPr>
              <a:t>Befunde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Perspektiven. Münster: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Waxmann.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latin typeface="Arial"/>
                <a:cs typeface="Arial"/>
              </a:rPr>
              <a:t>Spinath, Birgit (2014): </a:t>
            </a:r>
            <a:r>
              <a:rPr sz="1600" spc="-15" dirty="0">
                <a:latin typeface="Arial"/>
                <a:cs typeface="Arial"/>
              </a:rPr>
              <a:t>Empirische Bildungsforschung: </a:t>
            </a:r>
            <a:r>
              <a:rPr sz="1600" spc="-5" dirty="0">
                <a:latin typeface="Arial"/>
                <a:cs typeface="Arial"/>
              </a:rPr>
              <a:t>Aktuelle Themen der </a:t>
            </a:r>
            <a:r>
              <a:rPr sz="1600" spc="-10" dirty="0">
                <a:latin typeface="Arial"/>
                <a:cs typeface="Arial"/>
              </a:rPr>
              <a:t>Bildungspraxis 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15" dirty="0">
                <a:latin typeface="Arial"/>
                <a:cs typeface="Arial"/>
              </a:rPr>
              <a:t>Bildungsforschung. Berlin, </a:t>
            </a:r>
            <a:r>
              <a:rPr sz="1600" spc="-20" dirty="0">
                <a:latin typeface="Arial"/>
                <a:cs typeface="Arial"/>
              </a:rPr>
              <a:t>Heidelberg: </a:t>
            </a:r>
            <a:r>
              <a:rPr sz="1600" spc="-15" dirty="0">
                <a:latin typeface="Arial"/>
                <a:cs typeface="Arial"/>
              </a:rPr>
              <a:t>Springer Berlin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Heidelberg.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spc="-15" dirty="0">
                <a:latin typeface="Arial"/>
                <a:cs typeface="Arial"/>
              </a:rPr>
              <a:t>Tippelt, </a:t>
            </a:r>
            <a:r>
              <a:rPr sz="1600" spc="-5" dirty="0">
                <a:latin typeface="Arial"/>
                <a:cs typeface="Arial"/>
              </a:rPr>
              <a:t>R. (2012). Einführung in die </a:t>
            </a:r>
            <a:r>
              <a:rPr sz="1600" spc="-10" dirty="0">
                <a:latin typeface="Arial"/>
                <a:cs typeface="Arial"/>
              </a:rPr>
              <a:t>Bildungsforschung. </a:t>
            </a:r>
            <a:r>
              <a:rPr sz="1600" spc="-5" dirty="0">
                <a:latin typeface="Arial"/>
                <a:cs typeface="Arial"/>
              </a:rPr>
              <a:t>Stuttgart: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15" dirty="0" err="1">
                <a:latin typeface="Arial"/>
                <a:cs typeface="Arial"/>
              </a:rPr>
              <a:t>Kohlhammer</a:t>
            </a:r>
            <a:r>
              <a:rPr sz="1600" spc="-15" dirty="0" smtClean="0">
                <a:latin typeface="Arial"/>
                <a:cs typeface="Arial"/>
              </a:rPr>
              <a:t>.</a:t>
            </a:r>
            <a:endParaRPr lang="de-DE" sz="1600" spc="-1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de-DE" sz="1600" dirty="0" err="1" smtClean="0">
                <a:latin typeface="Arial"/>
                <a:cs typeface="Arial"/>
              </a:rPr>
              <a:t>Zierer</a:t>
            </a:r>
            <a:r>
              <a:rPr lang="de-DE" sz="1600" smtClean="0">
                <a:latin typeface="Arial"/>
                <a:cs typeface="Arial"/>
              </a:rPr>
              <a:t>, K. </a:t>
            </a:r>
            <a:r>
              <a:rPr lang="de-DE" sz="1600" dirty="0">
                <a:latin typeface="Arial"/>
                <a:cs typeface="Arial"/>
              </a:rPr>
              <a:t>(2023): Hattie für gestresste Lehrer 2.0. Kernbotschaften aus „Visible Learning“ mit über 2.100 Meta-Analysen: </a:t>
            </a:r>
            <a:r>
              <a:rPr lang="de-DE" sz="1600" dirty="0" err="1">
                <a:latin typeface="Arial"/>
                <a:cs typeface="Arial"/>
              </a:rPr>
              <a:t>Baltmannsweiler</a:t>
            </a:r>
            <a:r>
              <a:rPr lang="de-DE" sz="1600" dirty="0">
                <a:latin typeface="Arial"/>
                <a:cs typeface="Arial"/>
              </a:rPr>
              <a:t>: Schneider-Verlag </a:t>
            </a:r>
            <a:r>
              <a:rPr lang="de-DE" sz="1600" dirty="0" err="1">
                <a:latin typeface="Arial"/>
                <a:cs typeface="Arial"/>
              </a:rPr>
              <a:t>Hohengehren</a:t>
            </a:r>
            <a:r>
              <a:rPr lang="de-DE" sz="1600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(9/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E5B10BB-6CF7-79FC-829A-B508B23774A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32</a:t>
            </a:fld>
            <a:endParaRPr lang="de-DE"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395122" y="1385442"/>
            <a:ext cx="78885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pc="-15" dirty="0"/>
              <a:t>Beratungsmöglichkeiten bei Herausforderungen in der Prüfungsvorbereitung </a:t>
            </a:r>
            <a:r>
              <a:rPr lang="de-DE" sz="1600" spc="-15" dirty="0"/>
              <a:t>(Umgang mit Prüfungsangst </a:t>
            </a:r>
            <a:r>
              <a:rPr lang="de-DE" sz="1600" spc="-15" dirty="0" err="1"/>
              <a:t>u.ä.</a:t>
            </a:r>
            <a:r>
              <a:rPr lang="de-DE" sz="1600" spc="-15" dirty="0"/>
              <a:t>)</a:t>
            </a:r>
            <a:endParaRPr sz="1600" spc="-5" dirty="0"/>
          </a:p>
        </p:txBody>
      </p:sp>
      <p:sp>
        <p:nvSpPr>
          <p:cNvPr id="10" name="object 3"/>
          <p:cNvSpPr txBox="1"/>
          <p:nvPr/>
        </p:nvSpPr>
        <p:spPr>
          <a:xfrm>
            <a:off x="395122" y="2286000"/>
            <a:ext cx="7958923" cy="12214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 marR="0" lvl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tabLst>
                <a:tab pos="153035" algn="l"/>
              </a:tabLst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Informationen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 Anlaufstationen:</a:t>
            </a:r>
            <a:endParaRPr kumimoji="0" lang="de-DE" sz="2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4130" marR="0" lvl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tabLst>
                <a:tab pos="153035" algn="l"/>
              </a:tabLst>
              <a:defRPr/>
            </a:pPr>
            <a:endParaRPr lang="de-DE" sz="2000" b="1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" lvl="0">
              <a:spcBef>
                <a:spcPts val="105"/>
              </a:spcBef>
              <a:tabLst>
                <a:tab pos="153035" algn="l"/>
              </a:tabLst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https://www.uni-rostock.de/studium/studienorientierung/studienberatung0/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130" lvl="0">
              <a:spcBef>
                <a:spcPts val="105"/>
              </a:spcBef>
              <a:tabLst>
                <a:tab pos="153035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66E904-0399-B4BA-57D2-86111620816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2995576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33</a:t>
            </a:fld>
            <a:endParaRPr lang="de-DE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1054709" y="2418714"/>
            <a:ext cx="663702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Sie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finden diese Präsentation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auf der 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Homepage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des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Instituts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für</a:t>
            </a:r>
            <a:r>
              <a:rPr sz="2800" b="0" spc="-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Schulpädagogik 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und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Bildungsforschung 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im</a:t>
            </a:r>
            <a:r>
              <a:rPr sz="2800" b="0" spc="-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Bereich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70" dirty="0">
                <a:solidFill>
                  <a:srgbClr val="000000"/>
                </a:solidFill>
              </a:rPr>
              <a:t>„Prüfungen“ 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im </a:t>
            </a:r>
            <a:r>
              <a:rPr sz="2800" b="0" spc="-70" dirty="0" err="1">
                <a:solidFill>
                  <a:srgbClr val="000000"/>
                </a:solidFill>
                <a:latin typeface="Arial"/>
                <a:cs typeface="Arial"/>
              </a:rPr>
              <a:t>Unterbereich</a:t>
            </a:r>
            <a:r>
              <a:rPr sz="2800" b="0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70" dirty="0" smtClean="0">
                <a:solidFill>
                  <a:srgbClr val="000000"/>
                </a:solidFill>
              </a:rPr>
              <a:t>„</a:t>
            </a:r>
            <a:r>
              <a:rPr lang="de-DE" sz="2800" spc="-70" dirty="0" smtClean="0">
                <a:solidFill>
                  <a:srgbClr val="000000"/>
                </a:solidFill>
              </a:rPr>
              <a:t>Modulprüfungen anmelden und vorbereiten</a:t>
            </a:r>
            <a:r>
              <a:rPr sz="2800" spc="-70" dirty="0" smtClean="0">
                <a:solidFill>
                  <a:srgbClr val="000000"/>
                </a:solidFill>
              </a:rPr>
              <a:t>“</a:t>
            </a:r>
            <a:r>
              <a:rPr lang="de-DE" sz="2800" spc="-70" dirty="0" smtClean="0">
                <a:solidFill>
                  <a:srgbClr val="000000"/>
                </a:solidFill>
              </a:rPr>
              <a:t>, Reiter „Vorbereitung“</a:t>
            </a:r>
            <a:r>
              <a:rPr sz="2800" spc="-70" dirty="0" smtClean="0">
                <a:solidFill>
                  <a:srgbClr val="000000"/>
                </a:solidFill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CB7C47-737B-0816-34F7-5C699D6FFB48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3226466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34</a:t>
            </a:fld>
            <a:endParaRPr lang="de-DE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1986152" y="2780792"/>
            <a:ext cx="460248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 err="1">
                <a:solidFill>
                  <a:srgbClr val="000000"/>
                </a:solidFill>
              </a:rPr>
              <a:t>Wir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wünschen</a:t>
            </a:r>
            <a:r>
              <a:rPr sz="4000" spc="-5" dirty="0">
                <a:solidFill>
                  <a:srgbClr val="000000"/>
                </a:solidFill>
              </a:rPr>
              <a:t>  </a:t>
            </a:r>
            <a:r>
              <a:rPr sz="4000" spc="-5" dirty="0" err="1">
                <a:solidFill>
                  <a:srgbClr val="000000"/>
                </a:solidFill>
              </a:rPr>
              <a:t>Ihnen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viel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Erfolg</a:t>
            </a:r>
            <a:r>
              <a:rPr sz="4000" spc="-5" dirty="0">
                <a:solidFill>
                  <a:srgbClr val="000000"/>
                </a:solidFill>
              </a:rPr>
              <a:t>  für </a:t>
            </a:r>
            <a:r>
              <a:rPr sz="4000" spc="-5" dirty="0" err="1">
                <a:solidFill>
                  <a:srgbClr val="000000"/>
                </a:solidFill>
              </a:rPr>
              <a:t>Ihre</a:t>
            </a:r>
            <a:r>
              <a:rPr sz="4000" spc="-200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Prüfungen</a:t>
            </a:r>
            <a:r>
              <a:rPr sz="4000" spc="-5" dirty="0">
                <a:solidFill>
                  <a:srgbClr val="000000"/>
                </a:solidFill>
              </a:rPr>
              <a:t>!</a:t>
            </a:r>
            <a:endParaRPr sz="4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E0A6B85-8688-678C-FA90-0B156F6B929A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15778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913" y="2054479"/>
            <a:ext cx="7981087" cy="3455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7335" indent="-343535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  <a:tab pos="2172335" algn="l"/>
              </a:tabLst>
            </a:pPr>
            <a:r>
              <a:rPr sz="2000" b="1" dirty="0">
                <a:latin typeface="Arial"/>
                <a:cs typeface="Arial"/>
              </a:rPr>
              <a:t>Standards für die </a:t>
            </a:r>
            <a:r>
              <a:rPr sz="2000" b="1" dirty="0" err="1">
                <a:latin typeface="Arial"/>
                <a:cs typeface="Arial"/>
              </a:rPr>
              <a:t>Lehrerbildung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KMK,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2004</a:t>
            </a:r>
            <a:r>
              <a:rPr sz="2000" b="1" spc="1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der Fassung </a:t>
            </a:r>
            <a:r>
              <a:rPr sz="2000" b="1" spc="-10" dirty="0" err="1">
                <a:latin typeface="Arial"/>
                <a:cs typeface="Arial"/>
              </a:rPr>
              <a:t>vom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16.05.2019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756285" marR="5080" lvl="1" indent="-287020" algn="just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An welchen </a:t>
            </a:r>
            <a:r>
              <a:rPr sz="2000" spc="-10" dirty="0">
                <a:latin typeface="Arial"/>
                <a:cs typeface="Arial"/>
              </a:rPr>
              <a:t>Standards, an </a:t>
            </a:r>
            <a:r>
              <a:rPr sz="2000" spc="-5" dirty="0">
                <a:latin typeface="Arial"/>
                <a:cs typeface="Arial"/>
              </a:rPr>
              <a:t>welchen </a:t>
            </a:r>
            <a:r>
              <a:rPr sz="2000" spc="-15" dirty="0" err="1">
                <a:latin typeface="Arial"/>
                <a:cs typeface="Arial"/>
              </a:rPr>
              <a:t>Kompetenzen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de-DE" sz="2000" spc="-15" dirty="0">
                <a:latin typeface="Arial"/>
                <a:cs typeface="Arial"/>
              </a:rPr>
              <a:t>wurde</a:t>
            </a:r>
            <a:r>
              <a:rPr lang="de-DE" sz="2000" spc="-42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während</a:t>
            </a:r>
            <a:r>
              <a:rPr sz="2000" spc="-10" dirty="0">
                <a:latin typeface="Arial"/>
                <a:cs typeface="Arial"/>
              </a:rPr>
              <a:t> der </a:t>
            </a:r>
            <a:r>
              <a:rPr sz="2000" spc="-30" dirty="0" err="1">
                <a:latin typeface="Arial"/>
                <a:cs typeface="Arial"/>
              </a:rPr>
              <a:t>Vorbereitung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lang="de-DE" sz="2000" spc="-15" dirty="0">
                <a:latin typeface="Arial"/>
                <a:cs typeface="Arial"/>
              </a:rPr>
              <a:t>d</a:t>
            </a:r>
            <a:r>
              <a:rPr sz="2000" spc="-15" dirty="0" err="1">
                <a:latin typeface="Arial"/>
                <a:cs typeface="Arial"/>
              </a:rPr>
              <a:t>er</a:t>
            </a:r>
            <a:r>
              <a:rPr sz="2000" spc="-15" dirty="0">
                <a:latin typeface="Arial"/>
                <a:cs typeface="Arial"/>
              </a:rPr>
              <a:t> Prüfungsthemen </a:t>
            </a:r>
            <a:r>
              <a:rPr sz="2000" spc="-10" dirty="0">
                <a:latin typeface="Arial"/>
                <a:cs typeface="Arial"/>
              </a:rPr>
              <a:t>und </a:t>
            </a:r>
            <a:r>
              <a:rPr sz="2000" spc="-15" dirty="0">
                <a:latin typeface="Arial"/>
                <a:cs typeface="Arial"/>
              </a:rPr>
              <a:t>des  Studiums </a:t>
            </a:r>
            <a:r>
              <a:rPr sz="2000" spc="-10" dirty="0">
                <a:latin typeface="Arial"/>
                <a:cs typeface="Arial"/>
              </a:rPr>
              <a:t>gearbeitet? </a:t>
            </a:r>
            <a:r>
              <a:rPr sz="2000" spc="-15" dirty="0">
                <a:latin typeface="Arial"/>
                <a:cs typeface="Arial"/>
              </a:rPr>
              <a:t>Woran </a:t>
            </a:r>
            <a:r>
              <a:rPr sz="2000" spc="-5" dirty="0">
                <a:latin typeface="Arial"/>
                <a:cs typeface="Arial"/>
              </a:rPr>
              <a:t>machen </a:t>
            </a: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das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spc="-3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fest?</a:t>
            </a:r>
          </a:p>
          <a:p>
            <a:pPr marL="756285" marR="954405" lvl="1" indent="-2870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  <a:tab pos="2681605" algn="l"/>
                <a:tab pos="3564254" algn="l"/>
              </a:tabLst>
            </a:pPr>
            <a:r>
              <a:rPr sz="2000" dirty="0">
                <a:latin typeface="Arial"/>
                <a:cs typeface="Arial"/>
              </a:rPr>
              <a:t>Haben Sie an </a:t>
            </a:r>
            <a:r>
              <a:rPr sz="2000" spc="-5" dirty="0">
                <a:latin typeface="Arial"/>
                <a:cs typeface="Arial"/>
              </a:rPr>
              <a:t>Kompetenzen gearbeitet, </a:t>
            </a:r>
            <a:r>
              <a:rPr sz="2000" dirty="0">
                <a:latin typeface="Arial"/>
                <a:cs typeface="Arial"/>
              </a:rPr>
              <a:t>die in den  </a:t>
            </a:r>
            <a:r>
              <a:rPr sz="2000" spc="-5" dirty="0">
                <a:latin typeface="Arial"/>
                <a:cs typeface="Arial"/>
              </a:rPr>
              <a:t>Standards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nicht	</a:t>
            </a:r>
            <a:r>
              <a:rPr sz="2000" spc="-10" dirty="0">
                <a:latin typeface="Arial"/>
                <a:cs typeface="Arial"/>
              </a:rPr>
              <a:t>aufgeführt </a:t>
            </a:r>
            <a:r>
              <a:rPr sz="2000" dirty="0">
                <a:latin typeface="Arial"/>
                <a:cs typeface="Arial"/>
              </a:rPr>
              <a:t>werden? Wie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begründen  Sie </a:t>
            </a:r>
            <a:r>
              <a:rPr sz="2000" dirty="0">
                <a:latin typeface="Arial"/>
                <a:cs typeface="Arial"/>
              </a:rPr>
              <a:t>die Relevanz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für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Schulpädagogik</a:t>
            </a:r>
            <a:r>
              <a:rPr sz="2000" spc="-5" dirty="0"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 marL="756285" marR="499109" lvl="1" indent="-287020">
              <a:lnSpc>
                <a:spcPct val="100000"/>
              </a:lnSpc>
              <a:spcBef>
                <a:spcPts val="509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An welchen </a:t>
            </a:r>
            <a:r>
              <a:rPr sz="2000" spc="-5" dirty="0">
                <a:latin typeface="Arial"/>
                <a:cs typeface="Arial"/>
              </a:rPr>
              <a:t>Kompetenzen </a:t>
            </a:r>
            <a:r>
              <a:rPr sz="2000" dirty="0">
                <a:latin typeface="Arial"/>
                <a:cs typeface="Arial"/>
              </a:rPr>
              <a:t>wollen Sie in </a:t>
            </a:r>
            <a:r>
              <a:rPr sz="2000" dirty="0" err="1">
                <a:latin typeface="Arial"/>
                <a:cs typeface="Arial"/>
              </a:rPr>
              <a:t>Zukunft</a:t>
            </a:r>
            <a:r>
              <a:rPr lang="de-DE" sz="2000" spc="-3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dirty="0" err="1">
                <a:latin typeface="Arial"/>
                <a:cs typeface="Arial"/>
              </a:rPr>
              <a:t>weiter</a:t>
            </a:r>
            <a:r>
              <a:rPr sz="2000" dirty="0">
                <a:latin typeface="Arial"/>
                <a:cs typeface="Arial"/>
              </a:rPr>
              <a:t>-)  </a:t>
            </a:r>
            <a:r>
              <a:rPr sz="2000" spc="-10" dirty="0">
                <a:latin typeface="Arial"/>
                <a:cs typeface="Arial"/>
              </a:rPr>
              <a:t>arbeiten?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(2/4)</a:t>
            </a:r>
            <a:endParaRPr sz="22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4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E80E22-81DE-6683-8B41-840225AE52DA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81911"/>
            <a:ext cx="7748905" cy="362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Handreichung </a:t>
            </a:r>
            <a:r>
              <a:rPr sz="2000" b="1" dirty="0">
                <a:latin typeface="Arial"/>
                <a:cs typeface="Arial"/>
              </a:rPr>
              <a:t>zu </a:t>
            </a:r>
            <a:r>
              <a:rPr sz="2000" b="1" spc="-5" dirty="0">
                <a:latin typeface="Arial"/>
                <a:cs typeface="Arial"/>
              </a:rPr>
              <a:t>mündlichen/schriftlichen </a:t>
            </a:r>
            <a:r>
              <a:rPr sz="2000" b="1" spc="-10" dirty="0">
                <a:latin typeface="Arial"/>
                <a:cs typeface="Arial"/>
              </a:rPr>
              <a:t>Prüfungen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lang="de-DE" sz="2000" b="1" dirty="0">
                <a:latin typeface="Arial"/>
                <a:cs typeface="Arial"/>
              </a:rPr>
              <a:t>Bereich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Schulpädagogik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Arial"/>
              <a:cs typeface="Arial"/>
            </a:endParaRPr>
          </a:p>
          <a:p>
            <a:pPr marL="756285" marR="965200" lvl="1" indent="-287020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  <a:tab pos="1300480" algn="l"/>
                <a:tab pos="1856739" algn="l"/>
                <a:tab pos="3289300" algn="l"/>
                <a:tab pos="3888740" algn="l"/>
                <a:tab pos="4487545" algn="l"/>
                <a:tab pos="4947920" algn="l"/>
                <a:tab pos="5828665" algn="l"/>
              </a:tabLst>
            </a:pPr>
            <a:r>
              <a:rPr sz="2000" dirty="0">
                <a:latin typeface="Arial"/>
                <a:cs typeface="Arial"/>
              </a:rPr>
              <a:t>auf	</a:t>
            </a:r>
            <a:r>
              <a:rPr sz="2000" spc="-10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er	Ho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ge	d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10" dirty="0">
                <a:latin typeface="Arial"/>
                <a:cs typeface="Arial"/>
              </a:rPr>
              <a:t>IS</a:t>
            </a:r>
            <a:r>
              <a:rPr sz="2000" dirty="0">
                <a:latin typeface="Arial"/>
                <a:cs typeface="Arial"/>
              </a:rPr>
              <a:t>B	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u	fi</a:t>
            </a:r>
            <a:r>
              <a:rPr sz="2000" spc="-2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den	(B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  Prüfungen)</a:t>
            </a: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5" dirty="0">
                <a:latin typeface="Arial"/>
                <a:cs typeface="Arial"/>
              </a:rPr>
              <a:t>langfristige </a:t>
            </a:r>
            <a:r>
              <a:rPr sz="2000" spc="-25" dirty="0">
                <a:latin typeface="Arial"/>
                <a:cs typeface="Arial"/>
              </a:rPr>
              <a:t>Vorbereitung </a:t>
            </a:r>
            <a:r>
              <a:rPr sz="2000" dirty="0">
                <a:latin typeface="Arial"/>
                <a:cs typeface="Arial"/>
              </a:rPr>
              <a:t>auf die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Prüfung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lang="de-DE" sz="2000" spc="-5" dirty="0" err="1" smtClean="0">
                <a:latin typeface="Arial"/>
                <a:cs typeface="Arial"/>
              </a:rPr>
              <a:t>formblatt</a:t>
            </a:r>
            <a:r>
              <a:rPr sz="2000" spc="-5" dirty="0" err="1" smtClean="0">
                <a:latin typeface="Arial"/>
                <a:cs typeface="Arial"/>
              </a:rPr>
              <a:t>basierte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Vorbereitung </a:t>
            </a:r>
            <a:r>
              <a:rPr sz="2000" dirty="0">
                <a:latin typeface="Arial"/>
                <a:cs typeface="Arial"/>
              </a:rPr>
              <a:t>auf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Konsultation(en)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erkenntnisleitende Fragestellungen </a:t>
            </a:r>
            <a:r>
              <a:rPr sz="2000" dirty="0">
                <a:latin typeface="Arial"/>
                <a:cs typeface="Arial"/>
              </a:rPr>
              <a:t>zu den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Themen</a:t>
            </a: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5" dirty="0" err="1">
                <a:latin typeface="Arial"/>
                <a:cs typeface="Arial"/>
              </a:rPr>
              <a:t>Literaturliste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und </a:t>
            </a:r>
            <a:r>
              <a:rPr sz="2000" spc="-5" dirty="0" err="1">
                <a:latin typeface="Arial"/>
                <a:cs typeface="Arial"/>
              </a:rPr>
              <a:t>Thesenpapier</a:t>
            </a:r>
            <a:r>
              <a:rPr sz="2000" spc="-415" dirty="0">
                <a:latin typeface="Arial"/>
                <a:cs typeface="Arial"/>
              </a:rPr>
              <a:t> </a:t>
            </a:r>
            <a:endParaRPr sz="2000" strike="sngStrike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0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Bewertung nach </a:t>
            </a:r>
            <a:r>
              <a:rPr sz="2000" spc="-15" dirty="0">
                <a:latin typeface="Arial"/>
                <a:cs typeface="Arial"/>
              </a:rPr>
              <a:t>Anforderungsbereichen </a:t>
            </a:r>
            <a:r>
              <a:rPr sz="2000" dirty="0">
                <a:latin typeface="Arial"/>
                <a:cs typeface="Arial"/>
              </a:rPr>
              <a:t>nach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</a:t>
            </a: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"/>
                <a:cs typeface="Arial"/>
              </a:rPr>
              <a:t>Lernzieltaxonomie </a:t>
            </a:r>
            <a:r>
              <a:rPr sz="2000" dirty="0">
                <a:latin typeface="Arial"/>
                <a:cs typeface="Arial"/>
              </a:rPr>
              <a:t>nach Bloom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(1976)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(3/4)</a:t>
            </a:r>
            <a:endParaRPr sz="22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56FA14-3F69-8B73-98BE-6AE0751FE16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752600"/>
            <a:ext cx="84074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Grundsätzlich gilt: </a:t>
            </a:r>
            <a:r>
              <a:rPr sz="1600" b="1" spc="-25" dirty="0" err="1">
                <a:latin typeface="Arial"/>
                <a:cs typeface="Arial"/>
              </a:rPr>
              <a:t>Vorbereitung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auf jede Konsultation (Bitte </a:t>
            </a:r>
            <a:r>
              <a:rPr lang="de-DE" sz="1600" b="1" spc="-5" dirty="0">
                <a:latin typeface="Arial"/>
                <a:cs typeface="Arial"/>
              </a:rPr>
              <a:t>bringen Sie die Prüfungsgliederung </a:t>
            </a:r>
            <a:r>
              <a:rPr sz="1600" b="1" spc="-5" dirty="0" err="1">
                <a:latin typeface="Arial"/>
                <a:cs typeface="Arial"/>
              </a:rPr>
              <a:t>zu</a:t>
            </a:r>
            <a:r>
              <a:rPr sz="1600" b="1" spc="-5" dirty="0">
                <a:latin typeface="Arial"/>
                <a:cs typeface="Arial"/>
              </a:rPr>
              <a:t> jeder Konsultation </a:t>
            </a:r>
            <a:r>
              <a:rPr sz="1600" b="1" spc="-10" dirty="0">
                <a:latin typeface="Arial"/>
                <a:cs typeface="Arial"/>
              </a:rPr>
              <a:t>für </a:t>
            </a:r>
            <a:r>
              <a:rPr sz="1600" b="1" spc="-5" dirty="0">
                <a:latin typeface="Arial"/>
                <a:cs typeface="Arial"/>
              </a:rPr>
              <a:t>die </a:t>
            </a:r>
            <a:r>
              <a:rPr sz="1600" b="1" spc="-5" dirty="0" err="1">
                <a:latin typeface="Arial"/>
                <a:cs typeface="Arial"/>
              </a:rPr>
              <a:t>Prüfenden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mit</a:t>
            </a:r>
            <a:r>
              <a:rPr sz="1600" b="1" spc="-5" dirty="0">
                <a:latin typeface="Arial"/>
                <a:cs typeface="Arial"/>
              </a:rPr>
              <a:t>. </a:t>
            </a:r>
            <a:r>
              <a:rPr lang="de-DE" sz="1600" b="1" spc="-5" dirty="0">
                <a:latin typeface="Arial"/>
                <a:cs typeface="Arial"/>
              </a:rPr>
              <a:t>Der </a:t>
            </a:r>
            <a:r>
              <a:rPr sz="1600" b="1" spc="-20" dirty="0" err="1">
                <a:latin typeface="Arial"/>
                <a:cs typeface="Arial"/>
              </a:rPr>
              <a:t>Vordruck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lang="de-DE" sz="1600" b="1" spc="-105" dirty="0">
                <a:latin typeface="Arial"/>
                <a:cs typeface="Arial"/>
              </a:rPr>
              <a:t>findet </a:t>
            </a:r>
            <a:br>
              <a:rPr lang="de-DE" sz="1600" b="1" spc="-105" dirty="0">
                <a:latin typeface="Arial"/>
                <a:cs typeface="Arial"/>
              </a:rPr>
            </a:br>
            <a:r>
              <a:rPr lang="de-DE" sz="1600" b="1" spc="-105" dirty="0">
                <a:latin typeface="Arial"/>
                <a:cs typeface="Arial"/>
              </a:rPr>
              <a:t>sich </a:t>
            </a:r>
            <a:r>
              <a:rPr sz="1600" b="1" spc="-5" dirty="0">
                <a:latin typeface="Arial"/>
                <a:cs typeface="Arial"/>
              </a:rPr>
              <a:t>auf </a:t>
            </a:r>
            <a:r>
              <a:rPr lang="de-DE" sz="1600" b="1" spc="-5" dirty="0">
                <a:latin typeface="Arial"/>
                <a:cs typeface="Arial"/>
              </a:rPr>
              <a:t>der</a:t>
            </a:r>
            <a:r>
              <a:rPr sz="1600" b="1" spc="-5" dirty="0">
                <a:latin typeface="Arial"/>
                <a:cs typeface="Arial"/>
              </a:rPr>
              <a:t> ISB-Homepage </a:t>
            </a:r>
            <a:r>
              <a:rPr sz="1600" b="1" spc="-5" dirty="0" err="1">
                <a:latin typeface="Arial"/>
                <a:cs typeface="Arial"/>
              </a:rPr>
              <a:t>unter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lang="de-DE" sz="1600" b="1" spc="-55" dirty="0" smtClean="0">
                <a:latin typeface="Arial"/>
                <a:cs typeface="Arial"/>
              </a:rPr>
              <a:t>"</a:t>
            </a:r>
            <a:r>
              <a:rPr sz="1600" b="1" spc="-10" dirty="0" err="1" smtClean="0">
                <a:latin typeface="Arial"/>
                <a:cs typeface="Arial"/>
              </a:rPr>
              <a:t>Prüfunge</a:t>
            </a:r>
            <a:r>
              <a:rPr lang="de-DE" sz="1600" b="1" spc="-10" dirty="0" smtClean="0">
                <a:latin typeface="Arial"/>
                <a:cs typeface="Arial"/>
              </a:rPr>
              <a:t>n“, Unterbereich: „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Modulprüfung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anmelden &amp;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vorbereiten“, Reiter: „Vorbereitung“)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295400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(4/4)</a:t>
            </a:r>
            <a:endParaRPr sz="22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55EE45-992D-F4D1-90EC-B3C7FBB4131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EBC24E-7571-40B2-9550-373E68EC4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99" t="35326" r="20001" b="17407"/>
          <a:stretch/>
        </p:blipFill>
        <p:spPr>
          <a:xfrm>
            <a:off x="1282217" y="2846188"/>
            <a:ext cx="6172200" cy="3556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5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Rahmenbedingungen</a:t>
            </a:r>
            <a:r>
              <a:rPr spc="-290" dirty="0"/>
              <a:t> </a:t>
            </a:r>
            <a:r>
              <a:rPr dirty="0"/>
              <a:t>(1/4)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1796262"/>
            <a:ext cx="8129905" cy="201337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54965" algn="l"/>
              </a:tabLst>
            </a:pPr>
            <a:r>
              <a:rPr sz="2000" spc="2095" dirty="0">
                <a:solidFill>
                  <a:srgbClr val="004799"/>
                </a:solidFill>
                <a:latin typeface="Wingdings"/>
                <a:cs typeface="Wingdings"/>
              </a:rPr>
              <a:t>⚫</a:t>
            </a:r>
            <a:r>
              <a:rPr sz="2000" spc="-5" dirty="0" err="1">
                <a:latin typeface="Arial"/>
                <a:cs typeface="Arial"/>
              </a:rPr>
              <a:t>Prüfungszeitraum</a:t>
            </a:r>
            <a:r>
              <a:rPr sz="2000" spc="-5" dirty="0">
                <a:latin typeface="Arial"/>
                <a:cs typeface="Arial"/>
              </a:rPr>
              <a:t>: </a:t>
            </a:r>
            <a:r>
              <a:rPr lang="de-DE" sz="2000" spc="-5" dirty="0" smtClean="0">
                <a:latin typeface="Arial"/>
                <a:cs typeface="Arial"/>
              </a:rPr>
              <a:t>11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lang="de-DE" sz="2000" spc="-5" dirty="0" smtClean="0">
                <a:latin typeface="Arial"/>
                <a:cs typeface="Arial"/>
              </a:rPr>
              <a:t>03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lang="de-DE" sz="2000" spc="-5" dirty="0" smtClean="0">
                <a:latin typeface="Arial"/>
                <a:cs typeface="Arial"/>
              </a:rPr>
              <a:t>2024 </a:t>
            </a:r>
            <a:r>
              <a:rPr sz="2000" spc="-5" dirty="0">
                <a:latin typeface="Arial"/>
                <a:cs typeface="Arial"/>
              </a:rPr>
              <a:t>-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lang="de-DE" sz="2000" spc="-5" dirty="0" smtClean="0">
                <a:latin typeface="Arial"/>
                <a:cs typeface="Arial"/>
              </a:rPr>
              <a:t>12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lang="de-DE" sz="2000" spc="-5" dirty="0" smtClean="0">
                <a:latin typeface="Arial"/>
                <a:cs typeface="Arial"/>
              </a:rPr>
              <a:t>04</a:t>
            </a:r>
            <a:r>
              <a:rPr sz="2000" spc="-5" dirty="0" smtClean="0">
                <a:latin typeface="Arial"/>
                <a:cs typeface="Arial"/>
              </a:rPr>
              <a:t>.202</a:t>
            </a:r>
            <a:r>
              <a:rPr lang="de-DE" sz="2000" spc="-5" dirty="0">
                <a:latin typeface="Arial"/>
                <a:cs typeface="Arial"/>
              </a:rPr>
              <a:t>4</a:t>
            </a:r>
            <a:endParaRPr sz="2000" dirty="0">
              <a:latin typeface="Arial"/>
              <a:cs typeface="Arial"/>
            </a:endParaRPr>
          </a:p>
          <a:p>
            <a:pPr marL="355600" marR="352425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erfahren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durch</a:t>
            </a:r>
            <a:r>
              <a:rPr sz="2000" dirty="0">
                <a:latin typeface="Arial"/>
                <a:cs typeface="Arial"/>
              </a:rPr>
              <a:t> eine </a:t>
            </a:r>
            <a:r>
              <a:rPr sz="2000" spc="-5" dirty="0">
                <a:latin typeface="Arial"/>
                <a:cs typeface="Arial"/>
              </a:rPr>
              <a:t>persönliche </a:t>
            </a:r>
            <a:r>
              <a:rPr sz="2000" dirty="0">
                <a:latin typeface="Arial"/>
                <a:cs typeface="Arial"/>
              </a:rPr>
              <a:t>E-Mail </a:t>
            </a:r>
            <a:r>
              <a:rPr sz="2000" spc="-5" dirty="0">
                <a:latin typeface="Arial"/>
                <a:cs typeface="Arial"/>
              </a:rPr>
              <a:t>des/der </a:t>
            </a:r>
            <a:r>
              <a:rPr sz="2000" spc="-5" dirty="0" err="1">
                <a:latin typeface="Arial"/>
                <a:cs typeface="Arial"/>
              </a:rPr>
              <a:t>Erstprüfenden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bei wem Sie die </a:t>
            </a:r>
            <a:r>
              <a:rPr sz="2000" dirty="0" err="1">
                <a:latin typeface="Arial"/>
                <a:cs typeface="Arial"/>
              </a:rPr>
              <a:t>Prüfung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ablegen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werden</a:t>
            </a:r>
            <a:r>
              <a:rPr lang="de-DE" sz="2000" dirty="0">
                <a:latin typeface="Arial"/>
                <a:cs typeface="Arial"/>
              </a:rPr>
              <a:t> (dürfte i.d.R. bereits erfolgt sein)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3A8AFE7-150B-5324-FF75-E74EF17ACFED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3400" y="2059395"/>
            <a:ext cx="7848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lang="de-DE" spc="-5" dirty="0">
                <a:latin typeface="Arial"/>
                <a:cs typeface="Arial"/>
              </a:rPr>
              <a:t>Prüfungsformat: in Präsenz vor Ort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lang="de-DE" spc="-15" dirty="0" smtClean="0">
                <a:latin typeface="Arial"/>
                <a:cs typeface="Arial"/>
              </a:rPr>
              <a:t>Prüfungsdauer </a:t>
            </a:r>
            <a:r>
              <a:rPr lang="de-DE" b="1" spc="-30" dirty="0">
                <a:latin typeface="Arial"/>
                <a:cs typeface="Arial"/>
              </a:rPr>
              <a:t>SPSO </a:t>
            </a:r>
            <a:r>
              <a:rPr lang="de-DE" b="1" dirty="0">
                <a:latin typeface="Arial"/>
                <a:cs typeface="Arial"/>
              </a:rPr>
              <a:t>2019, SPSO 2021 und SPSO </a:t>
            </a:r>
            <a:r>
              <a:rPr lang="de-DE" b="1" dirty="0" smtClean="0">
                <a:latin typeface="Arial"/>
                <a:cs typeface="Arial"/>
              </a:rPr>
              <a:t>2022</a:t>
            </a:r>
            <a:r>
              <a:rPr lang="de-DE" dirty="0" smtClean="0">
                <a:latin typeface="Arial"/>
                <a:cs typeface="Arial"/>
              </a:rPr>
              <a:t>: </a:t>
            </a:r>
            <a:r>
              <a:rPr lang="de-DE" dirty="0">
                <a:latin typeface="Arial"/>
                <a:cs typeface="Arial"/>
              </a:rPr>
              <a:t>40 min plus 10 </a:t>
            </a:r>
            <a:r>
              <a:rPr lang="de-DE" spc="-5" dirty="0" smtClean="0">
                <a:latin typeface="Arial"/>
                <a:cs typeface="Arial"/>
              </a:rPr>
              <a:t>Minuten </a:t>
            </a:r>
            <a:r>
              <a:rPr lang="de-DE" dirty="0" smtClean="0">
                <a:latin typeface="Arial"/>
                <a:cs typeface="Arial"/>
              </a:rPr>
              <a:t>für </a:t>
            </a:r>
            <a:r>
              <a:rPr lang="de-DE" spc="-5" dirty="0" smtClean="0">
                <a:latin typeface="Arial"/>
                <a:cs typeface="Arial"/>
              </a:rPr>
              <a:t>Notenberatung </a:t>
            </a:r>
            <a:r>
              <a:rPr lang="de-DE" dirty="0">
                <a:latin typeface="Arial"/>
                <a:cs typeface="Arial"/>
              </a:rPr>
              <a:t>und </a:t>
            </a:r>
            <a:r>
              <a:rPr lang="de-DE" spc="-5" dirty="0">
                <a:latin typeface="Arial"/>
                <a:cs typeface="Arial"/>
              </a:rPr>
              <a:t>anschließende </a:t>
            </a:r>
            <a:r>
              <a:rPr lang="de-DE" spc="-15" dirty="0">
                <a:latin typeface="Arial"/>
                <a:cs typeface="Arial"/>
              </a:rPr>
              <a:t>Verkündung </a:t>
            </a:r>
            <a:r>
              <a:rPr lang="de-DE" dirty="0">
                <a:latin typeface="Arial"/>
                <a:cs typeface="Arial"/>
              </a:rPr>
              <a:t>der</a:t>
            </a:r>
            <a:r>
              <a:rPr lang="de-DE" spc="-365" dirty="0">
                <a:latin typeface="Arial"/>
                <a:cs typeface="Arial"/>
              </a:rPr>
              <a:t>  </a:t>
            </a:r>
            <a:r>
              <a:rPr lang="de-DE" dirty="0">
                <a:latin typeface="Arial"/>
                <a:cs typeface="Arial"/>
              </a:rPr>
              <a:t>Note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tabLst>
                <a:tab pos="354965" algn="l"/>
                <a:tab pos="355600" algn="l"/>
              </a:tabLst>
            </a:pPr>
            <a:endParaRPr lang="de-DE" dirty="0"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FA5FEA-D043-AD25-1E2B-60409963AE8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B1CE629-3B81-DB87-F438-6E392928CAC0}"/>
              </a:ext>
            </a:extLst>
          </p:cNvPr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3EFF6A7-C766-81F6-9D19-931AC201629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D3306EB-4DF1-3B23-B982-B58D71BEF6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629400"/>
            <a:ext cx="2103120" cy="123111"/>
          </a:xfrm>
        </p:spPr>
        <p:txBody>
          <a:bodyPr/>
          <a:lstStyle/>
          <a:p>
            <a:fld id="{B6F15528-21DE-4FAA-801E-634DDDAF4B2B}" type="slidenum">
              <a:rPr lang="de-DE" smtClean="0">
                <a:solidFill>
                  <a:schemeClr val="bg1"/>
                </a:solidFill>
              </a:rPr>
              <a:t>8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7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698" y="1826514"/>
            <a:ext cx="7963534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Termine </a:t>
            </a:r>
            <a:r>
              <a:rPr sz="1800" b="1" spc="-5" dirty="0">
                <a:latin typeface="Arial"/>
                <a:cs typeface="Arial"/>
              </a:rPr>
              <a:t>der </a:t>
            </a:r>
            <a:r>
              <a:rPr lang="de-DE" b="1" spc="-15" dirty="0">
                <a:latin typeface="Arial"/>
                <a:cs typeface="Arial"/>
              </a:rPr>
              <a:t>K</a:t>
            </a:r>
            <a:r>
              <a:rPr sz="1800" b="1" spc="-15" dirty="0" err="1">
                <a:latin typeface="Arial"/>
                <a:cs typeface="Arial"/>
              </a:rPr>
              <a:t>onsultationen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bei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lang="de-DE" sz="1800" b="1" spc="-120" dirty="0">
                <a:latin typeface="Arial"/>
                <a:cs typeface="Arial"/>
              </a:rPr>
              <a:t>den </a:t>
            </a:r>
            <a:r>
              <a:rPr sz="1800" b="1" spc="-5" dirty="0" err="1">
                <a:latin typeface="Arial"/>
                <a:cs typeface="Arial"/>
              </a:rPr>
              <a:t>Erstprüfenden</a:t>
            </a:r>
            <a:r>
              <a:rPr sz="1800" b="1" spc="-5" dirty="0">
                <a:latin typeface="Arial"/>
                <a:cs typeface="Arial"/>
              </a:rPr>
              <a:t>:</a:t>
            </a:r>
            <a:endParaRPr sz="2900" dirty="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Prof. </a:t>
            </a:r>
            <a:r>
              <a:rPr sz="1800" b="1" spc="-5" dirty="0" err="1">
                <a:latin typeface="Arial"/>
                <a:cs typeface="Arial"/>
              </a:rPr>
              <a:t>Häcker</a:t>
            </a:r>
            <a:r>
              <a:rPr sz="1800" b="1" spc="-5" dirty="0">
                <a:latin typeface="Arial"/>
                <a:cs typeface="Arial"/>
              </a:rPr>
              <a:t>:</a:t>
            </a:r>
            <a:r>
              <a:rPr lang="de-DE" sz="1800" b="1" spc="-5" dirty="0">
                <a:latin typeface="Arial"/>
                <a:cs typeface="Arial"/>
              </a:rPr>
              <a:t> </a:t>
            </a:r>
            <a:r>
              <a:rPr lang="de-DE" sz="1800" spc="-5" dirty="0" smtClean="0">
                <a:latin typeface="Arial"/>
                <a:cs typeface="Arial"/>
              </a:rPr>
              <a:t>Gruppenkonsultation am 30.01.2024, 09.00 - 11.00 Uhr, Ort: N.N.;</a:t>
            </a:r>
            <a:endParaRPr lang="de-DE" sz="1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8120"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Prof. </a:t>
            </a:r>
            <a:r>
              <a:rPr lang="de-DE" b="1" spc="-5" dirty="0" err="1">
                <a:latin typeface="Arial"/>
                <a:cs typeface="Arial"/>
              </a:rPr>
              <a:t>Radisch</a:t>
            </a:r>
            <a:r>
              <a:rPr lang="de-DE" b="1" spc="-5" dirty="0">
                <a:latin typeface="Arial"/>
                <a:cs typeface="Arial"/>
              </a:rPr>
              <a:t>: </a:t>
            </a:r>
            <a:r>
              <a:rPr lang="de-DE" spc="-5" dirty="0">
                <a:latin typeface="Arial"/>
                <a:cs typeface="Arial"/>
              </a:rPr>
              <a:t>Alle weiteren Informationen erfolgen per Mail</a:t>
            </a:r>
            <a:r>
              <a:rPr lang="de-DE" spc="-5" dirty="0" smtClean="0">
                <a:latin typeface="Arial"/>
                <a:cs typeface="Arial"/>
              </a:rPr>
              <a:t>.</a:t>
            </a:r>
            <a:endParaRPr lang="de-DE" b="1" spc="-5" dirty="0" smtClean="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 smtClean="0">
                <a:latin typeface="Arial"/>
                <a:cs typeface="Arial"/>
              </a:rPr>
              <a:t>Jun.prof.in </a:t>
            </a:r>
            <a:r>
              <a:rPr lang="de-DE" b="1" spc="-5" dirty="0" err="1" smtClean="0">
                <a:latin typeface="Arial"/>
                <a:cs typeface="Arial"/>
              </a:rPr>
              <a:t>Rubach</a:t>
            </a:r>
            <a:r>
              <a:rPr lang="de-DE" b="1" spc="-5" dirty="0" smtClean="0">
                <a:latin typeface="Arial"/>
                <a:cs typeface="Arial"/>
              </a:rPr>
              <a:t>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Gruppenkonsultation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Anschluss an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Einweisungsveranstaltung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25.01.2024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Dr. Heyden</a:t>
            </a:r>
            <a:r>
              <a:rPr lang="de-DE" spc="-5" dirty="0">
                <a:latin typeface="Arial"/>
                <a:cs typeface="Arial"/>
              </a:rPr>
              <a:t>: Ein Leitfaden mit allen wichtigen Informationen wird per Mail versandt.</a:t>
            </a:r>
          </a:p>
          <a:p>
            <a:pPr marL="12700" marR="198120"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Dr. </a:t>
            </a:r>
            <a:r>
              <a:rPr lang="de-DE" b="1" spc="-5" dirty="0" err="1">
                <a:latin typeface="Arial"/>
                <a:cs typeface="Arial"/>
              </a:rPr>
              <a:t>Kauper</a:t>
            </a:r>
            <a:r>
              <a:rPr lang="de-DE" b="1" spc="-5" dirty="0">
                <a:latin typeface="Arial"/>
                <a:cs typeface="Arial"/>
              </a:rPr>
              <a:t>: </a:t>
            </a:r>
            <a:r>
              <a:rPr lang="de-DE" spc="-5" dirty="0" smtClean="0">
                <a:latin typeface="Arial"/>
                <a:cs typeface="Arial"/>
              </a:rPr>
              <a:t>Alle weiteren Informationen erfolgen per Mail.</a:t>
            </a:r>
          </a:p>
          <a:p>
            <a:pPr marL="12700" marR="198120"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 smtClean="0">
                <a:latin typeface="Arial"/>
                <a:cs typeface="Arial"/>
              </a:rPr>
              <a:t>Dr</a:t>
            </a:r>
            <a:r>
              <a:rPr lang="de-DE" b="1" spc="-5" dirty="0">
                <a:latin typeface="Arial"/>
                <a:cs typeface="Arial"/>
              </a:rPr>
              <a:t>. Kuhnert: </a:t>
            </a:r>
            <a:r>
              <a:rPr lang="de-DE" spc="-5" dirty="0" smtClean="0">
                <a:latin typeface="Arial"/>
                <a:cs typeface="Arial"/>
              </a:rPr>
              <a:t>Gruppenkonsultation am 29.01.2024, </a:t>
            </a:r>
            <a:r>
              <a:rPr lang="de-DE" spc="-5" dirty="0">
                <a:latin typeface="Arial"/>
                <a:cs typeface="Arial"/>
              </a:rPr>
              <a:t>09.15 Uhr -</a:t>
            </a:r>
            <a:r>
              <a:rPr lang="de-DE" spc="-5" dirty="0" smtClean="0">
                <a:latin typeface="Arial"/>
                <a:cs typeface="Arial"/>
              </a:rPr>
              <a:t> ca. 13.15 </a:t>
            </a:r>
            <a:r>
              <a:rPr lang="de-DE" spc="-5" dirty="0">
                <a:latin typeface="Arial"/>
                <a:cs typeface="Arial"/>
              </a:rPr>
              <a:t>Uhr, Ulmencampus, Haus I, Raum </a:t>
            </a:r>
            <a:r>
              <a:rPr lang="de-DE" spc="-5" dirty="0" smtClean="0">
                <a:latin typeface="Arial"/>
                <a:cs typeface="Arial"/>
              </a:rPr>
              <a:t>018;</a:t>
            </a:r>
          </a:p>
          <a:p>
            <a:pPr marL="12700" marR="198120"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 smtClean="0">
                <a:latin typeface="Arial"/>
                <a:cs typeface="Arial"/>
              </a:rPr>
              <a:t>Dr. Ziegler: </a:t>
            </a:r>
            <a:r>
              <a:rPr lang="de-DE" spc="-5" dirty="0">
                <a:latin typeface="Arial"/>
                <a:cs typeface="Arial"/>
              </a:rPr>
              <a:t>Alle weiteren Informationen erfolgen per Mail.</a:t>
            </a: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 smtClean="0">
                <a:latin typeface="Arial"/>
                <a:cs typeface="Arial"/>
              </a:rPr>
              <a:t>Herr </a:t>
            </a:r>
            <a:r>
              <a:rPr lang="de-DE" b="1" spc="-5" dirty="0">
                <a:latin typeface="Arial"/>
                <a:cs typeface="Arial"/>
              </a:rPr>
              <a:t>Walm: </a:t>
            </a:r>
            <a:r>
              <a:rPr lang="de-DE" spc="-5" dirty="0" smtClean="0">
                <a:latin typeface="Arial"/>
                <a:cs typeface="Arial"/>
              </a:rPr>
              <a:t>Gruppenkonsultation am 26.01.2024, 13.00 - 14.00 Uhr, HG, SR 113.</a:t>
            </a: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endParaRPr lang="de-DE" b="1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dirty="0" smtClean="0">
                <a:solidFill>
                  <a:prstClr val="black"/>
                </a:solidFill>
              </a:rPr>
              <a:t>Die </a:t>
            </a:r>
            <a:r>
              <a:rPr lang="de-DE" b="1" dirty="0">
                <a:solidFill>
                  <a:prstClr val="black"/>
                </a:solidFill>
              </a:rPr>
              <a:t>Einzelkonsultationen werden ggf. über </a:t>
            </a:r>
            <a:r>
              <a:rPr lang="de-DE" b="1" dirty="0" err="1">
                <a:solidFill>
                  <a:prstClr val="black"/>
                </a:solidFill>
              </a:rPr>
              <a:t>Stud.IP</a:t>
            </a:r>
            <a:r>
              <a:rPr lang="de-DE" b="1" dirty="0">
                <a:solidFill>
                  <a:prstClr val="black"/>
                </a:solidFill>
              </a:rPr>
              <a:t> bei den</a:t>
            </a:r>
            <a:r>
              <a:rPr lang="de-DE" b="1" spc="-185" dirty="0">
                <a:solidFill>
                  <a:prstClr val="black"/>
                </a:solidFill>
              </a:rPr>
              <a:t> </a:t>
            </a:r>
            <a:r>
              <a:rPr lang="de-DE" b="1" dirty="0">
                <a:solidFill>
                  <a:prstClr val="black"/>
                </a:solidFill>
              </a:rPr>
              <a:t>jeweiligen  Erstprüfenden</a:t>
            </a:r>
            <a:r>
              <a:rPr lang="de-DE" b="1" spc="-45" dirty="0">
                <a:solidFill>
                  <a:prstClr val="black"/>
                </a:solidFill>
              </a:rPr>
              <a:t> </a:t>
            </a:r>
            <a:r>
              <a:rPr lang="de-DE" b="1" dirty="0">
                <a:solidFill>
                  <a:prstClr val="black"/>
                </a:solidFill>
              </a:rPr>
              <a:t>gebucht.</a:t>
            </a:r>
          </a:p>
          <a:p>
            <a:pPr marL="355600" marR="198120" indent="-342900">
              <a:lnSpc>
                <a:spcPct val="100000"/>
              </a:lnSpc>
              <a:buClr>
                <a:srgbClr val="00489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de-DE" sz="1800" b="1" spc="-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7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5" dirty="0"/>
              <a:t>Rahmenbedingungen</a:t>
            </a:r>
            <a:r>
              <a:rPr spc="-145" dirty="0"/>
              <a:t> </a:t>
            </a:r>
            <a:r>
              <a:rPr spc="-5" dirty="0"/>
              <a:t>(2/4)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9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4836BB-CC31-00C0-11ED-E92D55C5C03E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3049</Words>
  <Application>Microsoft Office PowerPoint</Application>
  <PresentationFormat>Bildschirmpräsentation (4:3)</PresentationFormat>
  <Paragraphs>393</Paragraphs>
  <Slides>34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Arial</vt:lpstr>
      <vt:lpstr>Calibri</vt:lpstr>
      <vt:lpstr>Carlito</vt:lpstr>
      <vt:lpstr>Liberation Sans Narrow</vt:lpstr>
      <vt:lpstr>Times New Roman</vt:lpstr>
      <vt:lpstr>Trebuchet MS</vt:lpstr>
      <vt:lpstr>Verdana</vt:lpstr>
      <vt:lpstr>Wingdings</vt:lpstr>
      <vt:lpstr>Office Theme</vt:lpstr>
      <vt:lpstr>  Prüfungskonsultation für die mündlichen Prüfungen  im Modul: </vt:lpstr>
      <vt:lpstr>Hintergrund und Ziele der hybriden Konsultation</vt:lpstr>
      <vt:lpstr>1. Wichtige Rahmenpapiere (1/4)</vt:lpstr>
      <vt:lpstr>1. Wichtige Rahmenpapiere (2/4)</vt:lpstr>
      <vt:lpstr>1. Wichtige Rahmenpapiere (3/4)</vt:lpstr>
      <vt:lpstr>1. Wichtige Rahmenpapiere (4/4)</vt:lpstr>
      <vt:lpstr>2. Rahmenbedingungen (1/4)</vt:lpstr>
      <vt:lpstr>PowerPoint-Präsentation</vt:lpstr>
      <vt:lpstr>2. Rahmenbedingungen (2/4)</vt:lpstr>
      <vt:lpstr>2. Rahmenbedingungen (3/4)</vt:lpstr>
      <vt:lpstr>2. Rahmenbedingungen (4/4)</vt:lpstr>
      <vt:lpstr>3. Prüfungsanforderungen (1/7)</vt:lpstr>
      <vt:lpstr>3. Prüfungsanforderungen (2/7)</vt:lpstr>
      <vt:lpstr>3. Prüfungsanforderungen (3/7)</vt:lpstr>
      <vt:lpstr>3. Prüfungsanforderungen (4/7)</vt:lpstr>
      <vt:lpstr>3. Prüfungsanforderungen (5/7)</vt:lpstr>
      <vt:lpstr>3. Prüfungsanforderungen (6/7)</vt:lpstr>
      <vt:lpstr>3. Prüfungsanforderungen (7/7)</vt:lpstr>
      <vt:lpstr>4. Abstimmung der Prüfungsinhalte (1/4)</vt:lpstr>
      <vt:lpstr>PowerPoint-Präsentation</vt:lpstr>
      <vt:lpstr>4. Abstimmung der Prüfungsinhalte (3/4)</vt:lpstr>
      <vt:lpstr>4. Abstimmung der Prüfungsinhalte (4/4)</vt:lpstr>
      <vt:lpstr>5. Literaturrecherchen und Literaturempfehlungen (1/9)</vt:lpstr>
      <vt:lpstr>5. Literaturrecherchen und Literaturempfehlungen (2/9)</vt:lpstr>
      <vt:lpstr>5. Literaturrecherchen und Literaturempfehlungen (3/9)</vt:lpstr>
      <vt:lpstr>5. Literaturrecherchen und Literaturempfehlungen (4/9)</vt:lpstr>
      <vt:lpstr>5. Literaturrecherchen und Literaturempfehlungen (5/9)</vt:lpstr>
      <vt:lpstr>5. Literaturrecherchen und Literaturempfehlungen (6/9)</vt:lpstr>
      <vt:lpstr>5. Literaturrecherchen und Literaturempfehlungen (7/9)</vt:lpstr>
      <vt:lpstr>5. Literaturrecherchen und Literaturempfehlungen (8/9)</vt:lpstr>
      <vt:lpstr>5. Literaturrecherchen und Literaturempfehlungen (9/9)</vt:lpstr>
      <vt:lpstr>Beratungsmöglichkeiten bei Herausforderungen in der Prüfungsvorbereitung (Umgang mit Prüfungsangst u.ä.)</vt:lpstr>
      <vt:lpstr>Sie finden diese Präsentation auf der  Homepage des Instituts für Schulpädagogik  und Bildungsforschung im Bereich „Prüfungen“ im Unterbereich „Modulprüfungen anmelden und vorbereiten“, Reiter „Vorbereitung“.</vt:lpstr>
      <vt:lpstr>Wir wünschen  Ihnen viel Erfolg  für Ihre Prüfungen!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PeterKuhnert</dc:creator>
  <cp:lastModifiedBy>Katja Licht</cp:lastModifiedBy>
  <cp:revision>140</cp:revision>
  <cp:lastPrinted>2021-01-27T14:35:12Z</cp:lastPrinted>
  <dcterms:created xsi:type="dcterms:W3CDTF">2021-01-01T09:04:20Z</dcterms:created>
  <dcterms:modified xsi:type="dcterms:W3CDTF">2024-01-04T08:55:52Z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2021-01-01T00:00:00Z</vt:filetime>
  </property>
</Properties>
</file>