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9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1" r:id="rId33"/>
    <p:sldId id="292" r:id="rId34"/>
    <p:sldId id="293" r:id="rId35"/>
  </p:sldIdLst>
  <p:sldSz cx="9144000" cy="6858000" type="screen4x3"/>
  <p:notesSz cx="9998075" cy="68659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94" autoAdjust="0"/>
  </p:normalViewPr>
  <p:slideViewPr>
    <p:cSldViewPr>
      <p:cViewPr varScale="1">
        <p:scale>
          <a:sx n="115" d="100"/>
          <a:sy n="115" d="100"/>
        </p:scale>
        <p:origin x="1494" y="10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30E33E74-0312-2671-C14B-0239C9779EBA}"/>
              </a:ext>
            </a:extLst>
          </p:cNvPr>
          <p:cNvSpPr>
            <a:spLocks noGrp="1"/>
          </p:cNvSpPr>
          <p:nvPr>
            <p:ph type="hdr" sz="quarter"/>
          </p:nvPr>
        </p:nvSpPr>
        <p:spPr>
          <a:xfrm>
            <a:off x="0" y="0"/>
            <a:ext cx="4332288" cy="3444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xmlns="" id="{7EE4669D-51ED-DBE5-1D95-BBE4C2BFB911}"/>
              </a:ext>
            </a:extLst>
          </p:cNvPr>
          <p:cNvSpPr>
            <a:spLocks noGrp="1"/>
          </p:cNvSpPr>
          <p:nvPr>
            <p:ph type="dt" sz="quarter" idx="1"/>
          </p:nvPr>
        </p:nvSpPr>
        <p:spPr>
          <a:xfrm>
            <a:off x="5662613" y="0"/>
            <a:ext cx="4333875" cy="344488"/>
          </a:xfrm>
          <a:prstGeom prst="rect">
            <a:avLst/>
          </a:prstGeom>
        </p:spPr>
        <p:txBody>
          <a:bodyPr vert="horz" lIns="91440" tIns="45720" rIns="91440" bIns="45720" rtlCol="0"/>
          <a:lstStyle>
            <a:lvl1pPr algn="r">
              <a:defRPr sz="1200"/>
            </a:lvl1pPr>
          </a:lstStyle>
          <a:p>
            <a:fld id="{36556A91-FFDC-4E7E-A8BD-9A95232E07AC}" type="datetimeFigureOut">
              <a:rPr lang="de-DE" smtClean="0"/>
              <a:t>02.07.2026</a:t>
            </a:fld>
            <a:endParaRPr lang="de-DE"/>
          </a:p>
        </p:txBody>
      </p:sp>
      <p:sp>
        <p:nvSpPr>
          <p:cNvPr id="4" name="Fußzeilenplatzhalter 3">
            <a:extLst>
              <a:ext uri="{FF2B5EF4-FFF2-40B4-BE49-F238E27FC236}">
                <a16:creationId xmlns:a16="http://schemas.microsoft.com/office/drawing/2014/main" xmlns="" id="{C4F9186B-B015-6A16-F327-367738782C16}"/>
              </a:ext>
            </a:extLst>
          </p:cNvPr>
          <p:cNvSpPr>
            <a:spLocks noGrp="1"/>
          </p:cNvSpPr>
          <p:nvPr>
            <p:ph type="ftr" sz="quarter" idx="2"/>
          </p:nvPr>
        </p:nvSpPr>
        <p:spPr>
          <a:xfrm>
            <a:off x="0" y="6521450"/>
            <a:ext cx="4332288" cy="3444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xmlns="" id="{DEC8AFE8-4BC5-DE46-5490-5D71DCB57E75}"/>
              </a:ext>
            </a:extLst>
          </p:cNvPr>
          <p:cNvSpPr>
            <a:spLocks noGrp="1"/>
          </p:cNvSpPr>
          <p:nvPr>
            <p:ph type="sldNum" sz="quarter" idx="3"/>
          </p:nvPr>
        </p:nvSpPr>
        <p:spPr>
          <a:xfrm>
            <a:off x="5662613" y="6521450"/>
            <a:ext cx="4333875" cy="344488"/>
          </a:xfrm>
          <a:prstGeom prst="rect">
            <a:avLst/>
          </a:prstGeom>
        </p:spPr>
        <p:txBody>
          <a:bodyPr vert="horz" lIns="91440" tIns="45720" rIns="91440" bIns="45720" rtlCol="0" anchor="b"/>
          <a:lstStyle>
            <a:lvl1pPr algn="r">
              <a:defRPr sz="1200"/>
            </a:lvl1pPr>
          </a:lstStyle>
          <a:p>
            <a:fld id="{3302F46C-1A7B-468D-9FF2-4F6B8D1E7B36}" type="slidenum">
              <a:rPr lang="de-DE" smtClean="0"/>
              <a:t>‹Nr.›</a:t>
            </a:fld>
            <a:endParaRPr lang="de-DE"/>
          </a:p>
        </p:txBody>
      </p:sp>
    </p:spTree>
    <p:extLst>
      <p:ext uri="{BB962C8B-B14F-4D97-AF65-F5344CB8AC3E}">
        <p14:creationId xmlns:p14="http://schemas.microsoft.com/office/powerpoint/2010/main" val="3711722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32499" cy="344887"/>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5663841" y="0"/>
            <a:ext cx="4332499" cy="344887"/>
          </a:xfrm>
          <a:prstGeom prst="rect">
            <a:avLst/>
          </a:prstGeom>
        </p:spPr>
        <p:txBody>
          <a:bodyPr vert="horz" lIns="96359" tIns="48180" rIns="96359" bIns="48180" rtlCol="0"/>
          <a:lstStyle>
            <a:lvl1pPr algn="r">
              <a:defRPr sz="1300"/>
            </a:lvl1pPr>
          </a:lstStyle>
          <a:p>
            <a:fld id="{963AF3A9-62A4-462B-9084-36391FF8B70B}" type="datetimeFigureOut">
              <a:rPr lang="de-DE" smtClean="0"/>
              <a:t>02.07.2026</a:t>
            </a:fld>
            <a:endParaRPr lang="de-DE"/>
          </a:p>
        </p:txBody>
      </p:sp>
      <p:sp>
        <p:nvSpPr>
          <p:cNvPr id="4" name="Folienbildplatzhalter 3"/>
          <p:cNvSpPr>
            <a:spLocks noGrp="1" noRot="1" noChangeAspect="1"/>
          </p:cNvSpPr>
          <p:nvPr>
            <p:ph type="sldImg" idx="2"/>
          </p:nvPr>
        </p:nvSpPr>
        <p:spPr>
          <a:xfrm>
            <a:off x="3454400" y="858838"/>
            <a:ext cx="3089275" cy="2316162"/>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999808" y="3304233"/>
            <a:ext cx="7998460" cy="2703463"/>
          </a:xfrm>
          <a:prstGeom prst="rect">
            <a:avLst/>
          </a:prstGeom>
        </p:spPr>
        <p:txBody>
          <a:bodyPr vert="horz" lIns="96359" tIns="48180" rIns="96359" bIns="4818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21053"/>
            <a:ext cx="4332499" cy="344886"/>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5663841" y="6521053"/>
            <a:ext cx="4332499" cy="344886"/>
          </a:xfrm>
          <a:prstGeom prst="rect">
            <a:avLst/>
          </a:prstGeom>
        </p:spPr>
        <p:txBody>
          <a:bodyPr vert="horz" lIns="96359" tIns="48180" rIns="96359" bIns="48180" rtlCol="0" anchor="b"/>
          <a:lstStyle>
            <a:lvl1pPr algn="r">
              <a:defRPr sz="1300"/>
            </a:lvl1pPr>
          </a:lstStyle>
          <a:p>
            <a:fld id="{F084957E-C40C-4801-B529-AE290720F8BB}" type="slidenum">
              <a:rPr lang="de-DE" smtClean="0"/>
              <a:t>‹Nr.›</a:t>
            </a:fld>
            <a:endParaRPr lang="de-DE"/>
          </a:p>
        </p:txBody>
      </p:sp>
    </p:spTree>
    <p:extLst>
      <p:ext uri="{BB962C8B-B14F-4D97-AF65-F5344CB8AC3E}">
        <p14:creationId xmlns:p14="http://schemas.microsoft.com/office/powerpoint/2010/main" val="300429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84957E-C40C-4801-B529-AE290720F8BB}" type="slidenum">
              <a:rPr lang="de-DE" smtClean="0"/>
              <a:t>1</a:t>
            </a:fld>
            <a:endParaRPr lang="de-DE"/>
          </a:p>
        </p:txBody>
      </p:sp>
    </p:spTree>
    <p:extLst>
      <p:ext uri="{BB962C8B-B14F-4D97-AF65-F5344CB8AC3E}">
        <p14:creationId xmlns:p14="http://schemas.microsoft.com/office/powerpoint/2010/main" val="255823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84957E-C40C-4801-B529-AE290720F8BB}" type="slidenum">
              <a:rPr lang="de-DE" smtClean="0"/>
              <a:t>19</a:t>
            </a:fld>
            <a:endParaRPr lang="de-DE"/>
          </a:p>
        </p:txBody>
      </p:sp>
    </p:spTree>
    <p:extLst>
      <p:ext uri="{BB962C8B-B14F-4D97-AF65-F5344CB8AC3E}">
        <p14:creationId xmlns:p14="http://schemas.microsoft.com/office/powerpoint/2010/main" val="2382552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84957E-C40C-4801-B529-AE290720F8BB}" type="slidenum">
              <a:rPr lang="de-DE" smtClean="0"/>
              <a:t>26</a:t>
            </a:fld>
            <a:endParaRPr lang="de-DE"/>
          </a:p>
        </p:txBody>
      </p:sp>
    </p:spTree>
    <p:extLst>
      <p:ext uri="{BB962C8B-B14F-4D97-AF65-F5344CB8AC3E}">
        <p14:creationId xmlns:p14="http://schemas.microsoft.com/office/powerpoint/2010/main" val="3687415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84957E-C40C-4801-B529-AE290720F8BB}" type="slidenum">
              <a:rPr lang="de-DE" smtClean="0"/>
              <a:t>27</a:t>
            </a:fld>
            <a:endParaRPr lang="de-DE"/>
          </a:p>
        </p:txBody>
      </p:sp>
    </p:spTree>
    <p:extLst>
      <p:ext uri="{BB962C8B-B14F-4D97-AF65-F5344CB8AC3E}">
        <p14:creationId xmlns:p14="http://schemas.microsoft.com/office/powerpoint/2010/main" val="120722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84957E-C40C-4801-B529-AE290720F8BB}" type="slidenum">
              <a:rPr lang="de-DE" smtClean="0"/>
              <a:t>31</a:t>
            </a:fld>
            <a:endParaRPr lang="de-DE"/>
          </a:p>
        </p:txBody>
      </p:sp>
    </p:spTree>
    <p:extLst>
      <p:ext uri="{BB962C8B-B14F-4D97-AF65-F5344CB8AC3E}">
        <p14:creationId xmlns:p14="http://schemas.microsoft.com/office/powerpoint/2010/main" val="8770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PowerPoint-Präsentationen </a:t>
            </a:r>
          </a:p>
        </p:txBody>
      </p:sp>
      <p:sp>
        <p:nvSpPr>
          <p:cNvPr id="4" name="Foliennummernplatzhalter 3"/>
          <p:cNvSpPr>
            <a:spLocks noGrp="1"/>
          </p:cNvSpPr>
          <p:nvPr>
            <p:ph type="sldNum" sz="quarter" idx="10"/>
          </p:nvPr>
        </p:nvSpPr>
        <p:spPr/>
        <p:txBody>
          <a:bodyPr/>
          <a:lstStyle/>
          <a:p>
            <a:fld id="{F084957E-C40C-4801-B529-AE290720F8BB}" type="slidenum">
              <a:rPr lang="de-DE" smtClean="0"/>
              <a:t>2</a:t>
            </a:fld>
            <a:endParaRPr lang="de-DE"/>
          </a:p>
        </p:txBody>
      </p:sp>
    </p:spTree>
    <p:extLst>
      <p:ext uri="{BB962C8B-B14F-4D97-AF65-F5344CB8AC3E}">
        <p14:creationId xmlns:p14="http://schemas.microsoft.com/office/powerpoint/2010/main" val="344347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84957E-C40C-4801-B529-AE290720F8BB}" type="slidenum">
              <a:rPr lang="de-DE" smtClean="0"/>
              <a:t>3</a:t>
            </a:fld>
            <a:endParaRPr lang="de-DE"/>
          </a:p>
        </p:txBody>
      </p:sp>
    </p:spTree>
    <p:extLst>
      <p:ext uri="{BB962C8B-B14F-4D97-AF65-F5344CB8AC3E}">
        <p14:creationId xmlns:p14="http://schemas.microsoft.com/office/powerpoint/2010/main" val="188393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84957E-C40C-4801-B529-AE290720F8BB}" type="slidenum">
              <a:rPr lang="de-DE" smtClean="0"/>
              <a:t>6</a:t>
            </a:fld>
            <a:endParaRPr lang="de-DE"/>
          </a:p>
        </p:txBody>
      </p:sp>
    </p:spTree>
    <p:extLst>
      <p:ext uri="{BB962C8B-B14F-4D97-AF65-F5344CB8AC3E}">
        <p14:creationId xmlns:p14="http://schemas.microsoft.com/office/powerpoint/2010/main" val="19148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674" indent="-18067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F084957E-C40C-4801-B529-AE290720F8BB}" type="slidenum">
              <a:rPr lang="de-DE" smtClean="0"/>
              <a:t>8</a:t>
            </a:fld>
            <a:endParaRPr lang="de-DE"/>
          </a:p>
        </p:txBody>
      </p:sp>
    </p:spTree>
    <p:extLst>
      <p:ext uri="{BB962C8B-B14F-4D97-AF65-F5344CB8AC3E}">
        <p14:creationId xmlns:p14="http://schemas.microsoft.com/office/powerpoint/2010/main" val="410689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3595">
              <a:defRPr/>
            </a:pPr>
            <a:endParaRPr lang="de-DE" dirty="0"/>
          </a:p>
        </p:txBody>
      </p:sp>
      <p:sp>
        <p:nvSpPr>
          <p:cNvPr id="4" name="Foliennummernplatzhalter 3"/>
          <p:cNvSpPr>
            <a:spLocks noGrp="1"/>
          </p:cNvSpPr>
          <p:nvPr>
            <p:ph type="sldNum" sz="quarter" idx="10"/>
          </p:nvPr>
        </p:nvSpPr>
        <p:spPr/>
        <p:txBody>
          <a:bodyPr/>
          <a:lstStyle/>
          <a:p>
            <a:fld id="{F084957E-C40C-4801-B529-AE290720F8BB}" type="slidenum">
              <a:rPr lang="de-DE" smtClean="0"/>
              <a:t>9</a:t>
            </a:fld>
            <a:endParaRPr lang="de-DE"/>
          </a:p>
        </p:txBody>
      </p:sp>
    </p:spTree>
    <p:extLst>
      <p:ext uri="{BB962C8B-B14F-4D97-AF65-F5344CB8AC3E}">
        <p14:creationId xmlns:p14="http://schemas.microsoft.com/office/powerpoint/2010/main" val="159950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3595">
              <a:defRPr/>
            </a:pPr>
            <a:endParaRPr lang="de-DE" dirty="0"/>
          </a:p>
        </p:txBody>
      </p:sp>
      <p:sp>
        <p:nvSpPr>
          <p:cNvPr id="4" name="Foliennummernplatzhalter 3"/>
          <p:cNvSpPr>
            <a:spLocks noGrp="1"/>
          </p:cNvSpPr>
          <p:nvPr>
            <p:ph type="sldNum" sz="quarter" idx="10"/>
          </p:nvPr>
        </p:nvSpPr>
        <p:spPr/>
        <p:txBody>
          <a:bodyPr/>
          <a:lstStyle/>
          <a:p>
            <a:fld id="{F084957E-C40C-4801-B529-AE290720F8BB}" type="slidenum">
              <a:rPr lang="de-DE" smtClean="0"/>
              <a:t>10</a:t>
            </a:fld>
            <a:endParaRPr lang="de-DE"/>
          </a:p>
        </p:txBody>
      </p:sp>
    </p:spTree>
    <p:extLst>
      <p:ext uri="{BB962C8B-B14F-4D97-AF65-F5344CB8AC3E}">
        <p14:creationId xmlns:p14="http://schemas.microsoft.com/office/powerpoint/2010/main" val="32285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3595">
              <a:defRPr/>
            </a:pPr>
            <a:endParaRPr lang="de-DE" dirty="0"/>
          </a:p>
        </p:txBody>
      </p:sp>
      <p:sp>
        <p:nvSpPr>
          <p:cNvPr id="4" name="Foliennummernplatzhalter 3"/>
          <p:cNvSpPr>
            <a:spLocks noGrp="1"/>
          </p:cNvSpPr>
          <p:nvPr>
            <p:ph type="sldNum" sz="quarter" idx="10"/>
          </p:nvPr>
        </p:nvSpPr>
        <p:spPr/>
        <p:txBody>
          <a:bodyPr/>
          <a:lstStyle/>
          <a:p>
            <a:fld id="{F084957E-C40C-4801-B529-AE290720F8BB}" type="slidenum">
              <a:rPr lang="de-DE" smtClean="0"/>
              <a:t>12</a:t>
            </a:fld>
            <a:endParaRPr lang="de-DE"/>
          </a:p>
        </p:txBody>
      </p:sp>
    </p:spTree>
    <p:extLst>
      <p:ext uri="{BB962C8B-B14F-4D97-AF65-F5344CB8AC3E}">
        <p14:creationId xmlns:p14="http://schemas.microsoft.com/office/powerpoint/2010/main" val="267345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84957E-C40C-4801-B529-AE290720F8BB}" type="slidenum">
              <a:rPr lang="de-DE" smtClean="0"/>
              <a:t>13</a:t>
            </a:fld>
            <a:endParaRPr lang="de-DE"/>
          </a:p>
        </p:txBody>
      </p:sp>
    </p:spTree>
    <p:extLst>
      <p:ext uri="{BB962C8B-B14F-4D97-AF65-F5344CB8AC3E}">
        <p14:creationId xmlns:p14="http://schemas.microsoft.com/office/powerpoint/2010/main" val="344017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5122" y="1333627"/>
            <a:ext cx="8353755" cy="3911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Verdana"/>
                <a:cs typeface="Verdana"/>
              </a:defRPr>
            </a:lvl1pPr>
          </a:lstStyle>
          <a:p>
            <a:pPr marL="12700">
              <a:lnSpc>
                <a:spcPct val="100000"/>
              </a:lnSpc>
              <a:spcBef>
                <a:spcPts val="105"/>
              </a:spcBef>
            </a:pPr>
            <a:r>
              <a:t>© 2020 UNIVERSITÄT</a:t>
            </a:r>
            <a:r>
              <a:rPr spc="-60"/>
              <a:t> </a:t>
            </a:r>
            <a:r>
              <a:t>ROSTOCK</a:t>
            </a:r>
            <a:endParaRPr dirty="0"/>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7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Verdana"/>
                <a:cs typeface="Verdana"/>
              </a:defRPr>
            </a:lvl1pPr>
          </a:lstStyle>
          <a:p>
            <a:pPr marL="12700">
              <a:lnSpc>
                <a:spcPct val="100000"/>
              </a:lnSpc>
              <a:spcBef>
                <a:spcPts val="105"/>
              </a:spcBef>
            </a:pPr>
            <a:r>
              <a:t>© 2020 UNIVERSITÄT</a:t>
            </a:r>
            <a:r>
              <a:rPr spc="-60"/>
              <a:t> </a:t>
            </a:r>
            <a:r>
              <a:t>ROSTOCK</a:t>
            </a:r>
            <a:endParaRPr dirty="0"/>
          </a:p>
        </p:txBody>
      </p:sp>
      <p:sp>
        <p:nvSpPr>
          <p:cNvPr id="6" name="Holder 6"/>
          <p:cNvSpPr>
            <a:spLocks noGrp="1"/>
          </p:cNvSpPr>
          <p:nvPr>
            <p:ph type="sldNum" sz="quarter" idx="7"/>
          </p:nvPr>
        </p:nvSpPr>
        <p:spPr>
          <a:xfrm>
            <a:off x="6583680" y="6629400"/>
            <a:ext cx="2103120" cy="123111"/>
          </a:xfrm>
        </p:spPr>
        <p:txBody>
          <a:bodyPr lIns="0" tIns="0" rIns="0" bIns="0"/>
          <a:lstStyle>
            <a:lvl1pPr algn="r">
              <a:defRPr sz="800">
                <a:solidFill>
                  <a:schemeClr val="bg1"/>
                </a:solidFill>
                <a:latin typeface="Verdana" panose="020B0604030504040204" pitchFamily="34" charset="0"/>
                <a:ea typeface="Verdana" panose="020B0604030504040204" pitchFamily="34" charset="0"/>
              </a:defRPr>
            </a:lvl1pPr>
          </a:lstStyle>
          <a:p>
            <a:fld id="{B6F15528-21DE-4FAA-801E-634DDDAF4B2B}" type="slidenum">
              <a:rPr lang="de-DE" smtClean="0"/>
              <a:pPr/>
              <a:t>‹Nr.›</a:t>
            </a:fld>
            <a:endParaRPr lang="de-DE"/>
          </a:p>
        </p:txBody>
      </p:sp>
      <p:pic>
        <p:nvPicPr>
          <p:cNvPr id="7" name="Grafi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0900" y="115888"/>
            <a:ext cx="15843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799"/>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bg1"/>
                </a:solidFill>
                <a:latin typeface="Verdana"/>
                <a:cs typeface="Verdana"/>
              </a:defRPr>
            </a:lvl1pPr>
          </a:lstStyle>
          <a:p>
            <a:pPr marL="12700">
              <a:lnSpc>
                <a:spcPct val="100000"/>
              </a:lnSpc>
              <a:spcBef>
                <a:spcPts val="105"/>
              </a:spcBef>
            </a:pPr>
            <a:r>
              <a:t>© 2020 UNIVERSITÄT</a:t>
            </a:r>
            <a:r>
              <a:rPr spc="-60"/>
              <a:t> </a:t>
            </a:r>
            <a:r>
              <a:t>ROSTOCK</a:t>
            </a:r>
            <a:endParaRPr dirty="0"/>
          </a:p>
        </p:txBody>
      </p:sp>
      <p:sp>
        <p:nvSpPr>
          <p:cNvPr id="7" name="Holder 7"/>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7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bg1"/>
                </a:solidFill>
                <a:latin typeface="Verdana"/>
                <a:cs typeface="Verdana"/>
              </a:defRPr>
            </a:lvl1pPr>
          </a:lstStyle>
          <a:p>
            <a:pPr marL="12700">
              <a:lnSpc>
                <a:spcPct val="100000"/>
              </a:lnSpc>
              <a:spcBef>
                <a:spcPts val="105"/>
              </a:spcBef>
            </a:pPr>
            <a:r>
              <a:rPr dirty="0"/>
              <a:t>© 2020 UNIVERSIT</a:t>
            </a:r>
            <a:r>
              <a:rPr lang="de-DE" dirty="0"/>
              <a:t>Ä</a:t>
            </a:r>
            <a:r>
              <a:rPr dirty="0"/>
              <a:t>T</a:t>
            </a:r>
            <a:r>
              <a:rPr spc="-60" dirty="0"/>
              <a:t> </a:t>
            </a:r>
            <a:r>
              <a:rPr dirty="0"/>
              <a:t>ROSTOCK</a:t>
            </a:r>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chemeClr val="bg1"/>
                </a:solidFill>
                <a:latin typeface="Verdana"/>
                <a:cs typeface="Verdana"/>
              </a:defRPr>
            </a:lvl1pPr>
          </a:lstStyle>
          <a:p>
            <a:pPr marL="12700">
              <a:lnSpc>
                <a:spcPct val="100000"/>
              </a:lnSpc>
              <a:spcBef>
                <a:spcPts val="105"/>
              </a:spcBef>
            </a:pPr>
            <a:r>
              <a:t>© 2020 UNIVERSITÄT</a:t>
            </a:r>
            <a:r>
              <a:rPr spc="-60"/>
              <a:t> </a:t>
            </a:r>
            <a:r>
              <a:t>ROSTOCK</a:t>
            </a:r>
            <a:endParaRPr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6569963"/>
            <a:ext cx="8789035" cy="287655"/>
          </a:xfrm>
          <a:custGeom>
            <a:avLst/>
            <a:gdLst/>
            <a:ahLst/>
            <a:cxnLst/>
            <a:rect l="l" t="t" r="r" b="b"/>
            <a:pathLst>
              <a:path w="8789035" h="287654">
                <a:moveTo>
                  <a:pt x="8788781" y="0"/>
                </a:moveTo>
                <a:lnTo>
                  <a:pt x="0" y="0"/>
                </a:lnTo>
                <a:lnTo>
                  <a:pt x="0" y="287464"/>
                </a:lnTo>
                <a:lnTo>
                  <a:pt x="8788781" y="287464"/>
                </a:lnTo>
                <a:lnTo>
                  <a:pt x="8788781" y="0"/>
                </a:lnTo>
                <a:close/>
              </a:path>
            </a:pathLst>
          </a:custGeom>
          <a:solidFill>
            <a:srgbClr val="004799"/>
          </a:solidFill>
        </p:spPr>
        <p:txBody>
          <a:bodyPr wrap="square" lIns="0" tIns="0" rIns="0" bIns="0" rtlCol="0"/>
          <a:lstStyle/>
          <a:p>
            <a:endParaRPr/>
          </a:p>
        </p:txBody>
      </p:sp>
      <p:sp>
        <p:nvSpPr>
          <p:cNvPr id="17" name="bg object 17"/>
          <p:cNvSpPr/>
          <p:nvPr/>
        </p:nvSpPr>
        <p:spPr>
          <a:xfrm>
            <a:off x="0" y="1267968"/>
            <a:ext cx="8789035" cy="5589905"/>
          </a:xfrm>
          <a:custGeom>
            <a:avLst/>
            <a:gdLst/>
            <a:ahLst/>
            <a:cxnLst/>
            <a:rect l="l" t="t" r="r" b="b"/>
            <a:pathLst>
              <a:path w="8789035" h="5589905">
                <a:moveTo>
                  <a:pt x="0" y="5589459"/>
                </a:moveTo>
                <a:lnTo>
                  <a:pt x="8788781" y="5589459"/>
                </a:lnTo>
                <a:lnTo>
                  <a:pt x="8788781" y="5301995"/>
                </a:lnTo>
                <a:lnTo>
                  <a:pt x="0" y="5301995"/>
                </a:lnTo>
                <a:lnTo>
                  <a:pt x="0" y="5589459"/>
                </a:lnTo>
                <a:close/>
              </a:path>
              <a:path w="8789035" h="5589905">
                <a:moveTo>
                  <a:pt x="0" y="0"/>
                </a:moveTo>
                <a:lnTo>
                  <a:pt x="8520430" y="0"/>
                </a:lnTo>
                <a:lnTo>
                  <a:pt x="8547481" y="3175"/>
                </a:lnTo>
                <a:lnTo>
                  <a:pt x="8574532" y="6350"/>
                </a:lnTo>
                <a:lnTo>
                  <a:pt x="8599932" y="12700"/>
                </a:lnTo>
                <a:lnTo>
                  <a:pt x="8623681" y="22225"/>
                </a:lnTo>
                <a:lnTo>
                  <a:pt x="8647430" y="31750"/>
                </a:lnTo>
                <a:lnTo>
                  <a:pt x="8690356" y="55499"/>
                </a:lnTo>
                <a:lnTo>
                  <a:pt x="8726932" y="88900"/>
                </a:lnTo>
                <a:lnTo>
                  <a:pt x="8753856" y="128524"/>
                </a:lnTo>
                <a:lnTo>
                  <a:pt x="8776081" y="171450"/>
                </a:lnTo>
                <a:lnTo>
                  <a:pt x="8785606" y="217424"/>
                </a:lnTo>
                <a:lnTo>
                  <a:pt x="8788781" y="241300"/>
                </a:lnTo>
                <a:lnTo>
                  <a:pt x="8788781" y="5313680"/>
                </a:lnTo>
                <a:lnTo>
                  <a:pt x="0" y="5313680"/>
                </a:lnTo>
                <a:lnTo>
                  <a:pt x="0" y="0"/>
                </a:lnTo>
                <a:close/>
              </a:path>
            </a:pathLst>
          </a:custGeom>
          <a:ln w="9144">
            <a:solidFill>
              <a:srgbClr val="004799"/>
            </a:solidFill>
          </a:ln>
        </p:spPr>
        <p:txBody>
          <a:bodyPr wrap="square" lIns="0" tIns="0" rIns="0" bIns="0" rtlCol="0"/>
          <a:lstStyle/>
          <a:p>
            <a:endParaRPr/>
          </a:p>
        </p:txBody>
      </p:sp>
      <p:sp>
        <p:nvSpPr>
          <p:cNvPr id="18" name="bg object 18"/>
          <p:cNvSpPr/>
          <p:nvPr/>
        </p:nvSpPr>
        <p:spPr>
          <a:xfrm>
            <a:off x="467868" y="333756"/>
            <a:ext cx="3203448" cy="65836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50952" y="1382979"/>
            <a:ext cx="4524375" cy="391794"/>
          </a:xfrm>
          <a:prstGeom prst="rect">
            <a:avLst/>
          </a:prstGeom>
        </p:spPr>
        <p:txBody>
          <a:bodyPr wrap="square" lIns="0" tIns="0" rIns="0" bIns="0">
            <a:spAutoFit/>
          </a:bodyPr>
          <a:lstStyle>
            <a:lvl1pPr>
              <a:defRPr sz="2400" b="1" i="0">
                <a:solidFill>
                  <a:srgbClr val="004799"/>
                </a:solidFill>
                <a:latin typeface="Arial"/>
                <a:cs typeface="Arial"/>
              </a:defRPr>
            </a:lvl1pPr>
          </a:lstStyle>
          <a:p>
            <a:endParaRPr/>
          </a:p>
        </p:txBody>
      </p:sp>
      <p:sp>
        <p:nvSpPr>
          <p:cNvPr id="3" name="Holder 3"/>
          <p:cNvSpPr>
            <a:spLocks noGrp="1"/>
          </p:cNvSpPr>
          <p:nvPr>
            <p:ph type="body" idx="1"/>
          </p:nvPr>
        </p:nvSpPr>
        <p:spPr>
          <a:xfrm>
            <a:off x="234188" y="2648534"/>
            <a:ext cx="8310880" cy="331470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1940814" y="6636573"/>
            <a:ext cx="1782445" cy="149859"/>
          </a:xfrm>
          <a:prstGeom prst="rect">
            <a:avLst/>
          </a:prstGeom>
        </p:spPr>
        <p:txBody>
          <a:bodyPr wrap="square" lIns="0" tIns="0" rIns="0" bIns="0">
            <a:spAutoFit/>
          </a:bodyPr>
          <a:lstStyle>
            <a:lvl1pPr>
              <a:defRPr sz="800" b="0" i="0">
                <a:solidFill>
                  <a:schemeClr val="bg1"/>
                </a:solidFill>
                <a:latin typeface="Verdana"/>
                <a:cs typeface="Verdana"/>
              </a:defRPr>
            </a:lvl1pPr>
          </a:lstStyle>
          <a:p>
            <a:pPr marL="12700">
              <a:lnSpc>
                <a:spcPct val="100000"/>
              </a:lnSpc>
              <a:spcBef>
                <a:spcPts val="105"/>
              </a:spcBef>
            </a:pPr>
            <a:r>
              <a:t>© 2020 UNIVERSITÄT</a:t>
            </a:r>
            <a:r>
              <a:rPr spc="-60"/>
              <a:t> </a:t>
            </a:r>
            <a:r>
              <a:t>ROSTOCK</a:t>
            </a:r>
            <a:endParaRPr dirty="0"/>
          </a:p>
        </p:txBody>
      </p:sp>
      <p:sp>
        <p:nvSpPr>
          <p:cNvPr id="6" name="Holder 6"/>
          <p:cNvSpPr>
            <a:spLocks noGrp="1"/>
          </p:cNvSpPr>
          <p:nvPr>
            <p:ph type="sldNum" sz="quarter" idx="7"/>
          </p:nvPr>
        </p:nvSpPr>
        <p:spPr>
          <a:xfrm>
            <a:off x="6575134" y="6658689"/>
            <a:ext cx="2103120" cy="123111"/>
          </a:xfrm>
          <a:prstGeom prst="rect">
            <a:avLst/>
          </a:prstGeom>
        </p:spPr>
        <p:txBody>
          <a:bodyPr wrap="square" lIns="0" tIns="0" rIns="0" bIns="0">
            <a:spAutoFit/>
          </a:bodyPr>
          <a:lstStyle>
            <a:lvl1pPr algn="r">
              <a:defRPr sz="800">
                <a:solidFill>
                  <a:schemeClr val="bg1"/>
                </a:solidFill>
                <a:latin typeface="Verdana" panose="020B0604030504040204" pitchFamily="34" charset="0"/>
                <a:ea typeface="Verdana" panose="020B0604030504040204" pitchFamily="34" charset="0"/>
              </a:defRPr>
            </a:lvl1pPr>
          </a:lstStyle>
          <a:p>
            <a:fld id="{B6F15528-21DE-4FAA-801E-634DDDAF4B2B}" type="slidenum">
              <a:rPr lang="de-DE" smtClean="0"/>
              <a:pPr/>
              <a:t>‹Nr.›</a:t>
            </a:fld>
            <a:endParaRPr lang="de-DE"/>
          </a:p>
        </p:txBody>
      </p:sp>
      <p:sp>
        <p:nvSpPr>
          <p:cNvPr id="10" name="Holder 5"/>
          <p:cNvSpPr txBox="1">
            <a:spLocks/>
          </p:cNvSpPr>
          <p:nvPr userDrawn="1"/>
        </p:nvSpPr>
        <p:spPr>
          <a:xfrm>
            <a:off x="465746" y="6633051"/>
            <a:ext cx="621665" cy="123111"/>
          </a:xfrm>
          <a:prstGeom prst="rect">
            <a:avLst/>
          </a:prstGeom>
        </p:spPr>
        <p:txBody>
          <a:bodyPr lIns="0" tIns="0" rIns="0" bIns="0"/>
          <a:lstStyle>
            <a:defPPr>
              <a:defRPr lang="de-DE"/>
            </a:defPPr>
            <a:lvl1pPr marL="0" algn="l" defTabSz="914400" rtl="0" eaLnBrk="1" latinLnBrk="0" hangingPunct="1">
              <a:defRPr sz="80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5"/>
              </a:spcBef>
            </a:pPr>
            <a:r>
              <a:rPr lang="de-DE" dirty="0"/>
              <a:t>14.07.2022</a:t>
            </a:r>
          </a:p>
        </p:txBody>
      </p:sp>
      <p:pic>
        <p:nvPicPr>
          <p:cNvPr id="11" name="Grafik 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200900" y="115888"/>
            <a:ext cx="15843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fachportal-paedagogik.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uni-rostock.de/studium/berufseinstieg/careers-service/portalseite-careers-service/kompetenzen-fuer-studium-und-beruf/studienerfol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67967"/>
            <a:ext cx="8789035" cy="5589905"/>
          </a:xfrm>
          <a:custGeom>
            <a:avLst/>
            <a:gdLst/>
            <a:ahLst/>
            <a:cxnLst/>
            <a:rect l="l" t="t" r="r" b="b"/>
            <a:pathLst>
              <a:path w="8789035" h="5589905">
                <a:moveTo>
                  <a:pt x="0" y="5589459"/>
                </a:moveTo>
                <a:lnTo>
                  <a:pt x="8788781" y="5589459"/>
                </a:lnTo>
                <a:lnTo>
                  <a:pt x="8788781" y="5301995"/>
                </a:lnTo>
                <a:lnTo>
                  <a:pt x="0" y="5301995"/>
                </a:lnTo>
                <a:lnTo>
                  <a:pt x="0" y="5589459"/>
                </a:lnTo>
                <a:close/>
              </a:path>
              <a:path w="8789035" h="5589905">
                <a:moveTo>
                  <a:pt x="0" y="0"/>
                </a:moveTo>
                <a:lnTo>
                  <a:pt x="8520430" y="0"/>
                </a:lnTo>
                <a:lnTo>
                  <a:pt x="8547481" y="3175"/>
                </a:lnTo>
                <a:lnTo>
                  <a:pt x="8574532" y="6350"/>
                </a:lnTo>
                <a:lnTo>
                  <a:pt x="8599932" y="12700"/>
                </a:lnTo>
                <a:lnTo>
                  <a:pt x="8623681" y="22225"/>
                </a:lnTo>
                <a:lnTo>
                  <a:pt x="8647430" y="31750"/>
                </a:lnTo>
                <a:lnTo>
                  <a:pt x="8690356" y="55499"/>
                </a:lnTo>
                <a:lnTo>
                  <a:pt x="8726932" y="88900"/>
                </a:lnTo>
                <a:lnTo>
                  <a:pt x="8753856" y="128524"/>
                </a:lnTo>
                <a:lnTo>
                  <a:pt x="8776081" y="171450"/>
                </a:lnTo>
                <a:lnTo>
                  <a:pt x="8785606" y="217424"/>
                </a:lnTo>
                <a:lnTo>
                  <a:pt x="8788781" y="241300"/>
                </a:lnTo>
                <a:lnTo>
                  <a:pt x="8788781" y="5313680"/>
                </a:lnTo>
                <a:lnTo>
                  <a:pt x="0" y="5313680"/>
                </a:lnTo>
                <a:lnTo>
                  <a:pt x="0" y="0"/>
                </a:lnTo>
                <a:close/>
              </a:path>
            </a:pathLst>
          </a:custGeom>
          <a:ln w="9144">
            <a:solidFill>
              <a:srgbClr val="004799"/>
            </a:solidFill>
          </a:ln>
        </p:spPr>
        <p:txBody>
          <a:bodyPr wrap="square" lIns="0" tIns="0" rIns="0" bIns="0" rtlCol="0"/>
          <a:lstStyle/>
          <a:p>
            <a:endParaRPr/>
          </a:p>
        </p:txBody>
      </p:sp>
      <p:grpSp>
        <p:nvGrpSpPr>
          <p:cNvPr id="3" name="object 3"/>
          <p:cNvGrpSpPr/>
          <p:nvPr/>
        </p:nvGrpSpPr>
        <p:grpSpPr>
          <a:xfrm>
            <a:off x="0" y="333756"/>
            <a:ext cx="8785860" cy="6524625"/>
            <a:chOff x="0" y="333756"/>
            <a:chExt cx="8785860" cy="6524625"/>
          </a:xfrm>
        </p:grpSpPr>
        <p:sp>
          <p:nvSpPr>
            <p:cNvPr id="4" name="object 4"/>
            <p:cNvSpPr/>
            <p:nvPr/>
          </p:nvSpPr>
          <p:spPr>
            <a:xfrm>
              <a:off x="467867" y="333756"/>
              <a:ext cx="3203448" cy="6583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992122"/>
              <a:ext cx="8785859" cy="5865875"/>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516127" y="1307718"/>
            <a:ext cx="7748905" cy="1704954"/>
          </a:xfrm>
          <a:prstGeom prst="rect">
            <a:avLst/>
          </a:prstGeom>
        </p:spPr>
        <p:txBody>
          <a:bodyPr vert="horz" wrap="square" lIns="0" tIns="12065" rIns="0" bIns="0" rtlCol="0">
            <a:spAutoFit/>
          </a:bodyPr>
          <a:lstStyle/>
          <a:p>
            <a:pPr marL="400050" marR="392430" algn="ctr">
              <a:lnSpc>
                <a:spcPct val="100000"/>
              </a:lnSpc>
              <a:spcBef>
                <a:spcPts val="95"/>
              </a:spcBef>
            </a:pPr>
            <a:r>
              <a:rPr lang="de-DE" sz="2200" spc="-5" dirty="0">
                <a:solidFill>
                  <a:srgbClr val="000000"/>
                </a:solidFill>
              </a:rPr>
              <a:t/>
            </a:r>
            <a:br>
              <a:rPr lang="de-DE" sz="2200" spc="-5" dirty="0">
                <a:solidFill>
                  <a:srgbClr val="000000"/>
                </a:solidFill>
              </a:rPr>
            </a:br>
            <a:r>
              <a:rPr lang="de-DE" sz="2200" spc="-5" dirty="0">
                <a:solidFill>
                  <a:srgbClr val="000000"/>
                </a:solidFill>
              </a:rPr>
              <a:t/>
            </a:r>
            <a:br>
              <a:rPr lang="de-DE" sz="2200" spc="-5" dirty="0">
                <a:solidFill>
                  <a:srgbClr val="000000"/>
                </a:solidFill>
              </a:rPr>
            </a:br>
            <a:r>
              <a:rPr sz="2200" spc="-5" dirty="0" err="1">
                <a:solidFill>
                  <a:srgbClr val="000000"/>
                </a:solidFill>
              </a:rPr>
              <a:t>Prüfungskonsultation</a:t>
            </a:r>
            <a:r>
              <a:rPr sz="2200" spc="-5" dirty="0">
                <a:solidFill>
                  <a:srgbClr val="000000"/>
                </a:solidFill>
              </a:rPr>
              <a:t> für die mündlichen Prüfungen  im Modul:</a:t>
            </a:r>
            <a:endParaRPr sz="2200" dirty="0"/>
          </a:p>
          <a:p>
            <a:pPr marL="12065" marR="5080" algn="ctr">
              <a:lnSpc>
                <a:spcPct val="100000"/>
              </a:lnSpc>
              <a:tabLst>
                <a:tab pos="3544570" algn="l"/>
              </a:tabLst>
            </a:pPr>
            <a:endParaRPr sz="2200" dirty="0"/>
          </a:p>
        </p:txBody>
      </p:sp>
      <p:sp>
        <p:nvSpPr>
          <p:cNvPr id="10" name="object 10"/>
          <p:cNvSpPr txBox="1">
            <a:spLocks noGrp="1"/>
          </p:cNvSpPr>
          <p:nvPr>
            <p:ph type="body" idx="1"/>
          </p:nvPr>
        </p:nvSpPr>
        <p:spPr>
          <a:xfrm>
            <a:off x="234188" y="2648534"/>
            <a:ext cx="8310880" cy="3359253"/>
          </a:xfrm>
          <a:prstGeom prst="rect">
            <a:avLst/>
          </a:prstGeom>
        </p:spPr>
        <p:txBody>
          <a:bodyPr vert="horz" wrap="square" lIns="0" tIns="12065" rIns="0" bIns="0" rtlCol="0">
            <a:spAutoFit/>
          </a:bodyPr>
          <a:lstStyle/>
          <a:p>
            <a:pPr marL="6985" algn="ctr">
              <a:lnSpc>
                <a:spcPct val="100000"/>
              </a:lnSpc>
              <a:spcBef>
                <a:spcPts val="95"/>
              </a:spcBef>
            </a:pPr>
            <a:endParaRPr spc="-5" dirty="0"/>
          </a:p>
          <a:p>
            <a:pPr marL="12700" marR="5080" algn="ctr">
              <a:lnSpc>
                <a:spcPct val="100000"/>
              </a:lnSpc>
              <a:spcBef>
                <a:spcPts val="5"/>
              </a:spcBef>
            </a:pPr>
            <a:r>
              <a:rPr spc="-5" dirty="0"/>
              <a:t>„Theorien und </a:t>
            </a:r>
            <a:r>
              <a:rPr spc="-10" dirty="0"/>
              <a:t>Konzepte </a:t>
            </a:r>
            <a:r>
              <a:rPr spc="-5" dirty="0"/>
              <a:t>der Schulpädagogik, der allgemeinen  Didaktik und der </a:t>
            </a:r>
            <a:r>
              <a:rPr dirty="0"/>
              <a:t>schul- </a:t>
            </a:r>
            <a:r>
              <a:rPr spc="-5" dirty="0"/>
              <a:t>und</a:t>
            </a:r>
            <a:r>
              <a:rPr spc="105" dirty="0"/>
              <a:t> </a:t>
            </a:r>
            <a:r>
              <a:rPr spc="-5" dirty="0"/>
              <a:t>unterrichtsbezogenen</a:t>
            </a:r>
          </a:p>
          <a:p>
            <a:pPr marL="3810" algn="ctr">
              <a:lnSpc>
                <a:spcPct val="100000"/>
              </a:lnSpc>
            </a:pPr>
            <a:r>
              <a:rPr spc="-5" dirty="0"/>
              <a:t>Bildungsforschung“</a:t>
            </a:r>
          </a:p>
          <a:p>
            <a:pPr marL="5080" algn="ctr">
              <a:lnSpc>
                <a:spcPct val="100000"/>
              </a:lnSpc>
            </a:pPr>
            <a:r>
              <a:rPr spc="-5" dirty="0"/>
              <a:t>(SPSO</a:t>
            </a:r>
            <a:r>
              <a:rPr spc="-10" dirty="0"/>
              <a:t> </a:t>
            </a:r>
            <a:r>
              <a:rPr spc="-5" dirty="0"/>
              <a:t>2019</a:t>
            </a:r>
            <a:r>
              <a:rPr lang="de-DE" spc="-5" dirty="0"/>
              <a:t>, SPSO 2021 und SPSO 2022</a:t>
            </a:r>
            <a:r>
              <a:rPr spc="-5" dirty="0"/>
              <a:t>)</a:t>
            </a:r>
          </a:p>
          <a:p>
            <a:pPr marL="5715" algn="ctr">
              <a:lnSpc>
                <a:spcPct val="100000"/>
              </a:lnSpc>
            </a:pPr>
            <a:r>
              <a:rPr lang="de-DE" spc="-5" dirty="0" smtClean="0"/>
              <a:t>Sommer</a:t>
            </a:r>
            <a:r>
              <a:rPr spc="-5" dirty="0" smtClean="0"/>
              <a:t>semester</a:t>
            </a:r>
            <a:r>
              <a:rPr lang="de-DE" spc="-10" dirty="0" smtClean="0"/>
              <a:t> </a:t>
            </a:r>
            <a:r>
              <a:rPr lang="de-DE" spc="-5" dirty="0" smtClean="0"/>
              <a:t>2026</a:t>
            </a:r>
            <a:endParaRPr spc="-5" dirty="0"/>
          </a:p>
          <a:p>
            <a:pPr>
              <a:lnSpc>
                <a:spcPct val="100000"/>
              </a:lnSpc>
            </a:pPr>
            <a:endParaRPr sz="2400" dirty="0"/>
          </a:p>
          <a:p>
            <a:pPr>
              <a:lnSpc>
                <a:spcPct val="100000"/>
              </a:lnSpc>
              <a:spcBef>
                <a:spcPts val="20"/>
              </a:spcBef>
            </a:pPr>
            <a:endParaRPr sz="2150" dirty="0"/>
          </a:p>
          <a:p>
            <a:pPr marL="2938145" marR="1270000" indent="-1278890">
              <a:lnSpc>
                <a:spcPct val="100000"/>
              </a:lnSpc>
            </a:pPr>
            <a:r>
              <a:rPr sz="2000" spc="-5" dirty="0">
                <a:latin typeface="Liberation Sans Narrow"/>
                <a:cs typeface="Liberation Sans Narrow"/>
              </a:rPr>
              <a:t>Institut</a:t>
            </a:r>
            <a:r>
              <a:rPr sz="2000" spc="-25" dirty="0">
                <a:latin typeface="Liberation Sans Narrow"/>
                <a:cs typeface="Liberation Sans Narrow"/>
              </a:rPr>
              <a:t> </a:t>
            </a:r>
            <a:r>
              <a:rPr sz="2000" dirty="0">
                <a:latin typeface="Liberation Sans Narrow"/>
                <a:cs typeface="Liberation Sans Narrow"/>
              </a:rPr>
              <a:t>für</a:t>
            </a:r>
            <a:r>
              <a:rPr sz="2000" spc="-150" dirty="0">
                <a:latin typeface="Liberation Sans Narrow"/>
                <a:cs typeface="Liberation Sans Narrow"/>
              </a:rPr>
              <a:t> </a:t>
            </a:r>
            <a:r>
              <a:rPr sz="2000" spc="-125" dirty="0">
                <a:latin typeface="Liberation Sans Narrow"/>
                <a:cs typeface="Liberation Sans Narrow"/>
              </a:rPr>
              <a:t>Schulpädagogik</a:t>
            </a:r>
            <a:r>
              <a:rPr sz="2000" spc="-175" dirty="0">
                <a:latin typeface="Liberation Sans Narrow"/>
                <a:cs typeface="Liberation Sans Narrow"/>
              </a:rPr>
              <a:t> </a:t>
            </a:r>
            <a:r>
              <a:rPr sz="2000" dirty="0">
                <a:latin typeface="Liberation Sans Narrow"/>
                <a:cs typeface="Liberation Sans Narrow"/>
              </a:rPr>
              <a:t>und</a:t>
            </a:r>
            <a:r>
              <a:rPr sz="2000" spc="-20" dirty="0">
                <a:latin typeface="Liberation Sans Narrow"/>
                <a:cs typeface="Liberation Sans Narrow"/>
              </a:rPr>
              <a:t> </a:t>
            </a:r>
            <a:r>
              <a:rPr sz="2000" dirty="0">
                <a:latin typeface="Liberation Sans Narrow"/>
                <a:cs typeface="Liberation Sans Narrow"/>
              </a:rPr>
              <a:t>Bildungsforschung</a:t>
            </a:r>
            <a:r>
              <a:rPr sz="2000" spc="-180" dirty="0">
                <a:latin typeface="Liberation Sans Narrow"/>
                <a:cs typeface="Liberation Sans Narrow"/>
              </a:rPr>
              <a:t> </a:t>
            </a:r>
            <a:r>
              <a:rPr sz="2000" dirty="0">
                <a:latin typeface="Liberation Sans Narrow"/>
                <a:cs typeface="Liberation Sans Narrow"/>
              </a:rPr>
              <a:t>(ISB)  </a:t>
            </a:r>
            <a:r>
              <a:rPr lang="de-DE" sz="2000" smtClean="0">
                <a:latin typeface="Liberation Sans Narrow"/>
                <a:cs typeface="Liberation Sans Narrow"/>
              </a:rPr>
              <a:t>16.07</a:t>
            </a:r>
            <a:r>
              <a:rPr sz="2000" spc="-10" dirty="0" smtClean="0">
                <a:latin typeface="Liberation Sans Narrow"/>
                <a:cs typeface="Liberation Sans Narrow"/>
              </a:rPr>
              <a:t>.202</a:t>
            </a:r>
            <a:r>
              <a:rPr lang="de-DE" sz="2000" spc="-10" dirty="0">
                <a:latin typeface="Liberation Sans Narrow"/>
                <a:cs typeface="Liberation Sans Narrow"/>
              </a:rPr>
              <a:t>6</a:t>
            </a:r>
            <a:r>
              <a:rPr sz="2000" spc="-10" dirty="0" smtClean="0">
                <a:latin typeface="Liberation Sans Narrow"/>
                <a:cs typeface="Liberation Sans Narrow"/>
              </a:rPr>
              <a:t>, </a:t>
            </a:r>
            <a:r>
              <a:rPr sz="2000" spc="-5" dirty="0">
                <a:latin typeface="Liberation Sans Narrow"/>
                <a:cs typeface="Liberation Sans Narrow"/>
              </a:rPr>
              <a:t>17.15 </a:t>
            </a:r>
            <a:r>
              <a:rPr lang="de-DE" sz="2000" spc="-200" dirty="0"/>
              <a:t>-</a:t>
            </a:r>
            <a:r>
              <a:rPr sz="2000" spc="-200" dirty="0"/>
              <a:t> </a:t>
            </a:r>
            <a:r>
              <a:rPr sz="2000" spc="-5" dirty="0">
                <a:latin typeface="Liberation Sans Narrow"/>
                <a:cs typeface="Liberation Sans Narrow"/>
              </a:rPr>
              <a:t>18.45</a:t>
            </a:r>
            <a:r>
              <a:rPr sz="2000" spc="-155" dirty="0">
                <a:latin typeface="Liberation Sans Narrow"/>
                <a:cs typeface="Liberation Sans Narrow"/>
              </a:rPr>
              <a:t> </a:t>
            </a:r>
            <a:r>
              <a:rPr sz="2000" dirty="0">
                <a:latin typeface="Liberation Sans Narrow"/>
                <a:cs typeface="Liberation Sans Narrow"/>
              </a:rPr>
              <a:t>Uhr</a:t>
            </a:r>
          </a:p>
        </p:txBody>
      </p:sp>
      <p:sp>
        <p:nvSpPr>
          <p:cNvPr id="12" name="object 12"/>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13" name="object 13"/>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1</a:t>
            </a:fld>
            <a:endParaRPr lang="de-DE"/>
          </a:p>
        </p:txBody>
      </p:sp>
      <p:pic>
        <p:nvPicPr>
          <p:cNvPr id="14" name="Grafik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115888"/>
            <a:ext cx="15843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122" y="1838325"/>
            <a:ext cx="7581265" cy="2860398"/>
          </a:xfrm>
          <a:prstGeom prst="rect">
            <a:avLst/>
          </a:prstGeom>
        </p:spPr>
        <p:txBody>
          <a:bodyPr vert="horz" wrap="square" lIns="0" tIns="13335" rIns="0" bIns="0" rtlCol="0">
            <a:spAutoFit/>
          </a:bodyPr>
          <a:lstStyle/>
          <a:p>
            <a:pPr marL="355600" marR="784860" indent="-342900">
              <a:lnSpc>
                <a:spcPct val="100000"/>
              </a:lnSpc>
              <a:spcBef>
                <a:spcPts val="105"/>
              </a:spcBef>
              <a:buClr>
                <a:srgbClr val="004799"/>
              </a:buClr>
              <a:buFont typeface="Wingdings"/>
              <a:buChar char="⚫"/>
              <a:tabLst>
                <a:tab pos="354965" algn="l"/>
                <a:tab pos="355600" algn="l"/>
                <a:tab pos="2807970" algn="l"/>
              </a:tabLst>
            </a:pPr>
            <a:r>
              <a:rPr lang="de-DE" sz="2000" dirty="0">
                <a:latin typeface="Arial"/>
                <a:cs typeface="Arial"/>
              </a:rPr>
              <a:t>Zur Prüfungsvorbereitung können Sie den </a:t>
            </a:r>
            <a:r>
              <a:rPr lang="de-DE" sz="2000" b="1" dirty="0">
                <a:solidFill>
                  <a:schemeClr val="tx2"/>
                </a:solidFill>
                <a:latin typeface="Arial"/>
                <a:cs typeface="Arial"/>
              </a:rPr>
              <a:t>Ilias-Kurs „</a:t>
            </a:r>
            <a:r>
              <a:rPr lang="de-DE" sz="2000" b="1" dirty="0" err="1">
                <a:solidFill>
                  <a:schemeClr val="tx2"/>
                </a:solidFill>
                <a:latin typeface="Arial"/>
                <a:cs typeface="Arial"/>
              </a:rPr>
              <a:t>Prüfungsvorbereitung_Schulpädagogik</a:t>
            </a:r>
            <a:r>
              <a:rPr lang="de-DE" sz="2000" b="1" dirty="0">
                <a:solidFill>
                  <a:schemeClr val="tx2"/>
                </a:solidFill>
                <a:latin typeface="Arial"/>
                <a:cs typeface="Arial"/>
              </a:rPr>
              <a:t>“ </a:t>
            </a:r>
            <a:r>
              <a:rPr lang="de-DE" sz="2000" dirty="0">
                <a:latin typeface="Arial"/>
                <a:cs typeface="Arial"/>
              </a:rPr>
              <a:t>nutzen, wo </a:t>
            </a:r>
            <a:r>
              <a:rPr lang="de-DE" sz="2000" dirty="0" smtClean="0">
                <a:latin typeface="Arial"/>
                <a:cs typeface="Arial"/>
              </a:rPr>
              <a:t>Sie </a:t>
            </a:r>
            <a:r>
              <a:rPr lang="de-DE" sz="2000" dirty="0">
                <a:latin typeface="Arial"/>
                <a:cs typeface="Arial"/>
              </a:rPr>
              <a:t>Hinweise zu folgenden Themen erhalten:</a:t>
            </a:r>
          </a:p>
          <a:p>
            <a:pPr marL="812800" marR="784860" lvl="1" indent="-342900">
              <a:spcBef>
                <a:spcPts val="105"/>
              </a:spcBef>
              <a:buClr>
                <a:srgbClr val="004799"/>
              </a:buClr>
              <a:buFont typeface="Wingdings"/>
              <a:buChar char="⚫"/>
              <a:tabLst>
                <a:tab pos="354965" algn="l"/>
                <a:tab pos="355600" algn="l"/>
                <a:tab pos="2807970" algn="l"/>
              </a:tabLst>
            </a:pPr>
            <a:r>
              <a:rPr lang="de-DE" sz="2000" dirty="0">
                <a:latin typeface="Arial"/>
                <a:cs typeface="Arial"/>
              </a:rPr>
              <a:t>Themenbereiche der Schulpädagogik</a:t>
            </a:r>
          </a:p>
          <a:p>
            <a:pPr marL="812800" marR="784860" lvl="1" indent="-342900">
              <a:spcBef>
                <a:spcPts val="105"/>
              </a:spcBef>
              <a:buClr>
                <a:srgbClr val="004799"/>
              </a:buClr>
              <a:buFont typeface="Wingdings"/>
              <a:buChar char="⚫"/>
              <a:tabLst>
                <a:tab pos="354965" algn="l"/>
                <a:tab pos="355600" algn="l"/>
                <a:tab pos="2807970" algn="l"/>
              </a:tabLst>
            </a:pPr>
            <a:r>
              <a:rPr lang="de-DE" sz="2000" dirty="0">
                <a:latin typeface="Arial"/>
                <a:cs typeface="Arial"/>
              </a:rPr>
              <a:t>Was ist eine </a:t>
            </a:r>
            <a:r>
              <a:rPr lang="de-DE" sz="2000" dirty="0" smtClean="0">
                <a:latin typeface="Arial"/>
                <a:cs typeface="Arial"/>
              </a:rPr>
              <a:t>Theorie</a:t>
            </a:r>
            <a:r>
              <a:rPr lang="de-DE" sz="2000" dirty="0">
                <a:latin typeface="Arial"/>
                <a:cs typeface="Arial"/>
              </a:rPr>
              <a:t>?</a:t>
            </a:r>
          </a:p>
          <a:p>
            <a:pPr marL="812800" marR="784860" lvl="1" indent="-342900">
              <a:spcBef>
                <a:spcPts val="105"/>
              </a:spcBef>
              <a:buClr>
                <a:srgbClr val="004799"/>
              </a:buClr>
              <a:buFont typeface="Wingdings"/>
              <a:buChar char="⚫"/>
              <a:tabLst>
                <a:tab pos="354965" algn="l"/>
                <a:tab pos="355600" algn="l"/>
                <a:tab pos="2807970" algn="l"/>
              </a:tabLst>
            </a:pPr>
            <a:r>
              <a:rPr lang="de-DE" sz="2000" dirty="0">
                <a:latin typeface="Arial"/>
                <a:cs typeface="Arial"/>
              </a:rPr>
              <a:t>Was ist eine empirische Arbeit?</a:t>
            </a:r>
          </a:p>
          <a:p>
            <a:pPr marL="812800" marR="784860" lvl="1" indent="-342900">
              <a:spcBef>
                <a:spcPts val="105"/>
              </a:spcBef>
              <a:buClr>
                <a:srgbClr val="004799"/>
              </a:buClr>
              <a:buFont typeface="Wingdings"/>
              <a:buChar char="⚫"/>
              <a:tabLst>
                <a:tab pos="354965" algn="l"/>
                <a:tab pos="355600" algn="l"/>
                <a:tab pos="2807970" algn="l"/>
              </a:tabLst>
            </a:pPr>
            <a:r>
              <a:rPr lang="de-DE" sz="2000" dirty="0">
                <a:latin typeface="Arial"/>
                <a:cs typeface="Arial"/>
              </a:rPr>
              <a:t>Wie finde ich relevante Literatur?</a:t>
            </a:r>
          </a:p>
          <a:p>
            <a:pPr marL="812800" marR="784860" lvl="1" indent="-342900">
              <a:spcBef>
                <a:spcPts val="105"/>
              </a:spcBef>
              <a:buClr>
                <a:srgbClr val="004799"/>
              </a:buClr>
              <a:buFont typeface="Wingdings"/>
              <a:buChar char="⚫"/>
              <a:tabLst>
                <a:tab pos="354965" algn="l"/>
                <a:tab pos="355600" algn="l"/>
                <a:tab pos="2807970" algn="l"/>
              </a:tabLst>
            </a:pPr>
            <a:r>
              <a:rPr lang="de-DE" sz="2000" dirty="0">
                <a:latin typeface="Arial"/>
                <a:cs typeface="Arial"/>
              </a:rPr>
              <a:t>Erstellen einer Prüfungsgliederung</a:t>
            </a:r>
          </a:p>
          <a:p>
            <a:pPr marL="812800" marR="784860" lvl="1" indent="-342900">
              <a:spcBef>
                <a:spcPts val="105"/>
              </a:spcBef>
              <a:buClr>
                <a:srgbClr val="004799"/>
              </a:buClr>
              <a:buFont typeface="Wingdings"/>
              <a:buChar char="⚫"/>
              <a:tabLst>
                <a:tab pos="354965" algn="l"/>
                <a:tab pos="355600" algn="l"/>
                <a:tab pos="2807970" algn="l"/>
              </a:tabLst>
            </a:pPr>
            <a:r>
              <a:rPr lang="de-DE" sz="2000" dirty="0">
                <a:latin typeface="Arial"/>
                <a:cs typeface="Arial"/>
              </a:rPr>
              <a:t>Anforderungsbereiche der Prüfung und </a:t>
            </a:r>
            <a:r>
              <a:rPr lang="de-DE" sz="2000" dirty="0" smtClean="0">
                <a:latin typeface="Arial"/>
                <a:cs typeface="Arial"/>
              </a:rPr>
              <a:t>Beispiele.</a:t>
            </a:r>
            <a:endParaRPr lang="de-DE" sz="20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9084" y="1344295"/>
            <a:ext cx="4157345" cy="391160"/>
          </a:xfrm>
          <a:prstGeom prst="rect">
            <a:avLst/>
          </a:prstGeom>
        </p:spPr>
        <p:txBody>
          <a:bodyPr vert="horz" wrap="square" lIns="0" tIns="12700" rIns="0" bIns="0" rtlCol="0">
            <a:spAutoFit/>
          </a:bodyPr>
          <a:lstStyle/>
          <a:p>
            <a:pPr marL="12700">
              <a:lnSpc>
                <a:spcPct val="100000"/>
              </a:lnSpc>
              <a:spcBef>
                <a:spcPts val="100"/>
              </a:spcBef>
            </a:pPr>
            <a:r>
              <a:rPr spc="-5" dirty="0"/>
              <a:t>2. </a:t>
            </a:r>
            <a:r>
              <a:rPr spc="-5" dirty="0" err="1"/>
              <a:t>Rahmenbedingungen</a:t>
            </a:r>
            <a:r>
              <a:rPr spc="-280" dirty="0"/>
              <a:t> </a:t>
            </a:r>
            <a:r>
              <a:rPr spc="-5" dirty="0"/>
              <a:t>(</a:t>
            </a:r>
            <a:r>
              <a:rPr lang="de-DE" spc="-5" dirty="0"/>
              <a:t>4</a:t>
            </a:r>
            <a:r>
              <a:rPr spc="-5" dirty="0"/>
              <a:t>/</a:t>
            </a:r>
            <a:r>
              <a:rPr lang="de-DE" spc="-5" dirty="0"/>
              <a:t>5</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10</a:t>
            </a:fld>
            <a:endParaRPr lang="de-DE"/>
          </a:p>
        </p:txBody>
      </p:sp>
      <p:sp>
        <p:nvSpPr>
          <p:cNvPr id="8" name="Textfeld 7">
            <a:extLst>
              <a:ext uri="{FF2B5EF4-FFF2-40B4-BE49-F238E27FC236}">
                <a16:creationId xmlns:a16="http://schemas.microsoft.com/office/drawing/2014/main" xmlns="" id="{C46EDA78-173A-E094-0E0C-5B2A1C03D5AB}"/>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
        <p:nvSpPr>
          <p:cNvPr id="9" name="object 2">
            <a:extLst>
              <a:ext uri="{FF2B5EF4-FFF2-40B4-BE49-F238E27FC236}">
                <a16:creationId xmlns:a16="http://schemas.microsoft.com/office/drawing/2014/main" xmlns="" id="{3EF8C58C-6DD5-437A-86FF-6A754701AD99}"/>
              </a:ext>
            </a:extLst>
          </p:cNvPr>
          <p:cNvSpPr txBox="1"/>
          <p:nvPr/>
        </p:nvSpPr>
        <p:spPr>
          <a:xfrm>
            <a:off x="395122" y="4953000"/>
            <a:ext cx="7581265" cy="936795"/>
          </a:xfrm>
          <a:prstGeom prst="rect">
            <a:avLst/>
          </a:prstGeom>
        </p:spPr>
        <p:txBody>
          <a:bodyPr vert="horz" wrap="square" lIns="0" tIns="13335" rIns="0" bIns="0" rtlCol="0">
            <a:spAutoFit/>
          </a:bodyPr>
          <a:lstStyle/>
          <a:p>
            <a:pPr marL="355600" marR="784860" indent="-342900">
              <a:lnSpc>
                <a:spcPct val="100000"/>
              </a:lnSpc>
              <a:spcBef>
                <a:spcPts val="105"/>
              </a:spcBef>
              <a:buClr>
                <a:srgbClr val="004799"/>
              </a:buClr>
              <a:buFont typeface="Wingdings"/>
              <a:buChar char="⚫"/>
              <a:tabLst>
                <a:tab pos="354965" algn="l"/>
                <a:tab pos="355600" algn="l"/>
                <a:tab pos="2807970" algn="l"/>
              </a:tabLst>
            </a:pPr>
            <a:r>
              <a:rPr lang="de-DE" sz="2000" dirty="0">
                <a:latin typeface="Arial"/>
                <a:cs typeface="Arial"/>
              </a:rPr>
              <a:t>Wir empfehlen Ihnen, diesen Kurs selbstständig zu bearbeiten, um bestmöglich auf die Prüfung vorbereitet zu sein. </a:t>
            </a:r>
          </a:p>
        </p:txBody>
      </p:sp>
    </p:spTree>
    <p:extLst>
      <p:ext uri="{BB962C8B-B14F-4D97-AF65-F5344CB8AC3E}">
        <p14:creationId xmlns:p14="http://schemas.microsoft.com/office/powerpoint/2010/main" val="125722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122" y="1910333"/>
            <a:ext cx="7785100" cy="3106620"/>
          </a:xfrm>
          <a:prstGeom prst="rect">
            <a:avLst/>
          </a:prstGeom>
        </p:spPr>
        <p:txBody>
          <a:bodyPr vert="horz" wrap="square" lIns="0" tIns="13335" rIns="0" bIns="0" rtlCol="0">
            <a:spAutoFit/>
          </a:bodyPr>
          <a:lstStyle/>
          <a:p>
            <a:pPr marL="12700" algn="just">
              <a:lnSpc>
                <a:spcPct val="100000"/>
              </a:lnSpc>
              <a:spcBef>
                <a:spcPts val="105"/>
              </a:spcBef>
            </a:pPr>
            <a:r>
              <a:rPr sz="2000" b="1" dirty="0">
                <a:latin typeface="Arial"/>
                <a:cs typeface="Arial"/>
              </a:rPr>
              <a:t>Abmeldung </a:t>
            </a:r>
            <a:r>
              <a:rPr sz="2000" b="1" spc="-10" dirty="0">
                <a:latin typeface="Arial"/>
                <a:cs typeface="Arial"/>
              </a:rPr>
              <a:t>von</a:t>
            </a:r>
            <a:r>
              <a:rPr sz="2000" b="1" spc="-95" dirty="0">
                <a:latin typeface="Arial"/>
                <a:cs typeface="Arial"/>
              </a:rPr>
              <a:t> </a:t>
            </a:r>
            <a:r>
              <a:rPr lang="de-DE" sz="2000" b="1" spc="-95" dirty="0">
                <a:latin typeface="Arial"/>
                <a:cs typeface="Arial"/>
              </a:rPr>
              <a:t>der </a:t>
            </a:r>
            <a:r>
              <a:rPr sz="2000" b="1" dirty="0" err="1">
                <a:latin typeface="Arial"/>
                <a:cs typeface="Arial"/>
              </a:rPr>
              <a:t>Prüfung</a:t>
            </a:r>
            <a:endParaRPr sz="2000" dirty="0">
              <a:latin typeface="Arial"/>
              <a:cs typeface="Arial"/>
            </a:endParaRPr>
          </a:p>
          <a:p>
            <a:pPr>
              <a:lnSpc>
                <a:spcPct val="100000"/>
              </a:lnSpc>
              <a:spcBef>
                <a:spcPts val="45"/>
              </a:spcBef>
            </a:pPr>
            <a:endParaRPr sz="2100" dirty="0">
              <a:latin typeface="Arial"/>
              <a:cs typeface="Arial"/>
            </a:endParaRPr>
          </a:p>
          <a:p>
            <a:pPr marL="12700" marR="391160" algn="just">
              <a:lnSpc>
                <a:spcPct val="100000"/>
              </a:lnSpc>
            </a:pPr>
            <a:r>
              <a:rPr sz="2000" spc="-5" dirty="0">
                <a:latin typeface="Arial"/>
                <a:cs typeface="Arial"/>
              </a:rPr>
              <a:t>Bitte </a:t>
            </a:r>
            <a:r>
              <a:rPr sz="2000" spc="-10" dirty="0" err="1">
                <a:latin typeface="Arial"/>
                <a:cs typeface="Arial"/>
              </a:rPr>
              <a:t>beachten</a:t>
            </a:r>
            <a:r>
              <a:rPr sz="2000" spc="-10" dirty="0">
                <a:latin typeface="Arial"/>
                <a:cs typeface="Arial"/>
              </a:rPr>
              <a:t> </a:t>
            </a:r>
            <a:r>
              <a:rPr sz="2000" spc="-5" dirty="0" err="1">
                <a:latin typeface="Arial"/>
                <a:cs typeface="Arial"/>
              </a:rPr>
              <a:t>Sie</a:t>
            </a:r>
            <a:r>
              <a:rPr sz="2000" spc="-5" dirty="0">
                <a:latin typeface="Arial"/>
                <a:cs typeface="Arial"/>
              </a:rPr>
              <a:t>,</a:t>
            </a:r>
            <a:r>
              <a:rPr lang="de-DE" sz="2000" spc="-5" dirty="0">
                <a:latin typeface="Arial"/>
                <a:cs typeface="Arial"/>
              </a:rPr>
              <a:t> </a:t>
            </a:r>
            <a:r>
              <a:rPr sz="2000" spc="-5" dirty="0" err="1">
                <a:latin typeface="Arial"/>
                <a:cs typeface="Arial"/>
              </a:rPr>
              <a:t>dass</a:t>
            </a:r>
            <a:r>
              <a:rPr sz="2000" spc="-5" dirty="0">
                <a:latin typeface="Arial"/>
                <a:cs typeface="Arial"/>
              </a:rPr>
              <a:t> </a:t>
            </a:r>
            <a:r>
              <a:rPr sz="2000" dirty="0">
                <a:latin typeface="Arial"/>
                <a:cs typeface="Arial"/>
              </a:rPr>
              <a:t>die </a:t>
            </a:r>
            <a:r>
              <a:rPr sz="2000" spc="-10" dirty="0">
                <a:latin typeface="Arial"/>
                <a:cs typeface="Arial"/>
              </a:rPr>
              <a:t>Planung </a:t>
            </a:r>
            <a:r>
              <a:rPr sz="2000" spc="-5" dirty="0">
                <a:latin typeface="Arial"/>
                <a:cs typeface="Arial"/>
              </a:rPr>
              <a:t>und Durchführung </a:t>
            </a:r>
            <a:r>
              <a:rPr sz="2000" spc="-10" dirty="0">
                <a:latin typeface="Arial"/>
                <a:cs typeface="Arial"/>
              </a:rPr>
              <a:t>von  Konsultationen </a:t>
            </a:r>
            <a:r>
              <a:rPr sz="2000" spc="-5" dirty="0">
                <a:latin typeface="Arial"/>
                <a:cs typeface="Arial"/>
              </a:rPr>
              <a:t>und Prüfungen </a:t>
            </a:r>
            <a:r>
              <a:rPr sz="2000" spc="-10" dirty="0">
                <a:latin typeface="Arial"/>
                <a:cs typeface="Arial"/>
              </a:rPr>
              <a:t>für </a:t>
            </a:r>
            <a:r>
              <a:rPr sz="2000" spc="-5" dirty="0">
                <a:latin typeface="Arial"/>
                <a:cs typeface="Arial"/>
              </a:rPr>
              <a:t>die Prüferinnen </a:t>
            </a:r>
            <a:r>
              <a:rPr sz="2000" spc="-10" dirty="0">
                <a:latin typeface="Arial"/>
                <a:cs typeface="Arial"/>
              </a:rPr>
              <a:t>und Prüfer </a:t>
            </a:r>
            <a:r>
              <a:rPr sz="2000" dirty="0" err="1">
                <a:latin typeface="Arial"/>
                <a:cs typeface="Arial"/>
              </a:rPr>
              <a:t>bei</a:t>
            </a:r>
            <a:r>
              <a:rPr sz="2000" dirty="0">
                <a:latin typeface="Arial"/>
                <a:cs typeface="Arial"/>
              </a:rPr>
              <a:t>  </a:t>
            </a:r>
            <a:r>
              <a:rPr lang="de-DE" sz="2000" spc="-10" dirty="0">
                <a:latin typeface="Arial"/>
                <a:cs typeface="Arial"/>
              </a:rPr>
              <a:t> </a:t>
            </a:r>
            <a:r>
              <a:rPr lang="de-DE" sz="2000" spc="-10" dirty="0" smtClean="0">
                <a:latin typeface="Arial"/>
                <a:cs typeface="Arial"/>
              </a:rPr>
              <a:t>über 300</a:t>
            </a:r>
            <a:r>
              <a:rPr sz="2000" spc="-10" dirty="0" smtClean="0">
                <a:latin typeface="Arial"/>
                <a:cs typeface="Arial"/>
              </a:rPr>
              <a:t> </a:t>
            </a:r>
            <a:r>
              <a:rPr sz="2000" spc="-10" dirty="0">
                <a:latin typeface="Arial"/>
                <a:cs typeface="Arial"/>
              </a:rPr>
              <a:t>Prüfungsanmeldungen </a:t>
            </a:r>
            <a:r>
              <a:rPr sz="2000" spc="-5" dirty="0">
                <a:latin typeface="Arial"/>
                <a:cs typeface="Arial"/>
              </a:rPr>
              <a:t>mit </a:t>
            </a:r>
            <a:r>
              <a:rPr sz="2000" spc="-10" dirty="0">
                <a:latin typeface="Arial"/>
                <a:cs typeface="Arial"/>
              </a:rPr>
              <a:t>einem </a:t>
            </a:r>
            <a:r>
              <a:rPr sz="2000" spc="-5" dirty="0">
                <a:latin typeface="Arial"/>
                <a:cs typeface="Arial"/>
              </a:rPr>
              <a:t>erheblichen </a:t>
            </a:r>
            <a:r>
              <a:rPr sz="2000" spc="-10" dirty="0">
                <a:latin typeface="Arial"/>
                <a:cs typeface="Arial"/>
              </a:rPr>
              <a:t>zeitlichen  </a:t>
            </a:r>
            <a:r>
              <a:rPr sz="2000" dirty="0">
                <a:latin typeface="Arial"/>
                <a:cs typeface="Arial"/>
              </a:rPr>
              <a:t>Aufwand </a:t>
            </a:r>
            <a:r>
              <a:rPr sz="2000" spc="-5" dirty="0">
                <a:latin typeface="Arial"/>
                <a:cs typeface="Arial"/>
              </a:rPr>
              <a:t>verbunden</a:t>
            </a:r>
            <a:r>
              <a:rPr sz="2000" spc="-100" dirty="0">
                <a:latin typeface="Arial"/>
                <a:cs typeface="Arial"/>
              </a:rPr>
              <a:t> </a:t>
            </a:r>
            <a:r>
              <a:rPr sz="2000" spc="-10" dirty="0" err="1">
                <a:latin typeface="Arial"/>
                <a:cs typeface="Arial"/>
              </a:rPr>
              <a:t>ist</a:t>
            </a:r>
            <a:r>
              <a:rPr sz="2000" spc="-10" dirty="0">
                <a:latin typeface="Arial"/>
                <a:cs typeface="Arial"/>
              </a:rPr>
              <a:t>.</a:t>
            </a:r>
            <a:r>
              <a:rPr lang="de-DE" sz="2000" spc="-10" dirty="0">
                <a:latin typeface="Arial"/>
                <a:cs typeface="Arial"/>
              </a:rPr>
              <a:t> </a:t>
            </a:r>
            <a:endParaRPr lang="de-DE" sz="2000" spc="-10" dirty="0" smtClean="0">
              <a:latin typeface="Arial"/>
              <a:cs typeface="Arial"/>
            </a:endParaRPr>
          </a:p>
          <a:p>
            <a:pPr marL="12700" marR="391160" algn="just">
              <a:lnSpc>
                <a:spcPct val="100000"/>
              </a:lnSpc>
            </a:pPr>
            <a:r>
              <a:rPr sz="2000" dirty="0" smtClean="0">
                <a:latin typeface="Arial"/>
                <a:cs typeface="Arial"/>
              </a:rPr>
              <a:t>Der </a:t>
            </a:r>
            <a:r>
              <a:rPr sz="2000" spc="-5" dirty="0">
                <a:latin typeface="Arial"/>
                <a:cs typeface="Arial"/>
              </a:rPr>
              <a:t>Nichtantritt </a:t>
            </a:r>
            <a:r>
              <a:rPr sz="2000" dirty="0">
                <a:latin typeface="Arial"/>
                <a:cs typeface="Arial"/>
              </a:rPr>
              <a:t>zur Prüfung ist </a:t>
            </a:r>
            <a:r>
              <a:rPr sz="2000" spc="-5" dirty="0" err="1">
                <a:latin typeface="Arial"/>
                <a:cs typeface="Arial"/>
              </a:rPr>
              <a:t>unverzüglich</a:t>
            </a:r>
            <a:r>
              <a:rPr sz="2000" spc="-5" dirty="0">
                <a:latin typeface="Arial"/>
                <a:cs typeface="Arial"/>
              </a:rPr>
              <a:t> </a:t>
            </a:r>
            <a:r>
              <a:rPr lang="de-DE" sz="2000" dirty="0">
                <a:latin typeface="Arial"/>
                <a:cs typeface="Arial"/>
              </a:rPr>
              <a:t>dem</a:t>
            </a:r>
            <a:r>
              <a:rPr sz="2000" dirty="0">
                <a:latin typeface="Arial"/>
                <a:cs typeface="Arial"/>
              </a:rPr>
              <a:t> </a:t>
            </a:r>
            <a:r>
              <a:rPr sz="2000" spc="-50" dirty="0">
                <a:latin typeface="Arial"/>
                <a:cs typeface="Arial"/>
              </a:rPr>
              <a:t>ZPA </a:t>
            </a:r>
            <a:r>
              <a:rPr sz="2000" dirty="0" smtClean="0">
                <a:latin typeface="Arial"/>
                <a:cs typeface="Arial"/>
              </a:rPr>
              <a:t>und</a:t>
            </a:r>
            <a:r>
              <a:rPr lang="de-DE" sz="2000" dirty="0" smtClean="0">
                <a:latin typeface="Arial"/>
                <a:cs typeface="Arial"/>
              </a:rPr>
              <a:t> möglichst auch</a:t>
            </a:r>
            <a:r>
              <a:rPr sz="2000" spc="-335" dirty="0" smtClean="0">
                <a:latin typeface="Arial"/>
                <a:cs typeface="Arial"/>
              </a:rPr>
              <a:t> </a:t>
            </a:r>
            <a:r>
              <a:rPr sz="2000" dirty="0" smtClean="0">
                <a:latin typeface="Arial"/>
                <a:cs typeface="Arial"/>
              </a:rPr>
              <a:t>den </a:t>
            </a:r>
            <a:r>
              <a:rPr sz="2000" spc="-5" dirty="0">
                <a:latin typeface="Arial"/>
                <a:cs typeface="Arial"/>
              </a:rPr>
              <a:t>Prüfenden bekannt </a:t>
            </a:r>
            <a:r>
              <a:rPr sz="2000" dirty="0" err="1">
                <a:latin typeface="Arial"/>
                <a:cs typeface="Arial"/>
              </a:rPr>
              <a:t>zu</a:t>
            </a:r>
            <a:r>
              <a:rPr sz="2000" spc="-125" dirty="0">
                <a:latin typeface="Arial"/>
                <a:cs typeface="Arial"/>
              </a:rPr>
              <a:t> </a:t>
            </a:r>
            <a:r>
              <a:rPr sz="2000" spc="-5" dirty="0" err="1">
                <a:latin typeface="Arial"/>
                <a:cs typeface="Arial"/>
              </a:rPr>
              <a:t>geben</a:t>
            </a:r>
            <a:r>
              <a:rPr lang="de-DE" sz="2000" spc="-5" dirty="0">
                <a:latin typeface="Arial"/>
                <a:cs typeface="Arial"/>
              </a:rPr>
              <a:t> (siehe Homepage des </a:t>
            </a:r>
            <a:r>
              <a:rPr lang="de-DE" sz="2000" spc="-5" dirty="0" smtClean="0">
                <a:latin typeface="Arial"/>
                <a:cs typeface="Arial"/>
              </a:rPr>
              <a:t>ZPA</a:t>
            </a:r>
            <a:r>
              <a:rPr lang="de-DE" sz="2000" spc="-5" dirty="0">
                <a:latin typeface="Arial"/>
                <a:cs typeface="Arial"/>
              </a:rPr>
              <a:t>)</a:t>
            </a:r>
            <a:r>
              <a:rPr sz="2000" spc="-5" dirty="0" smtClean="0">
                <a:latin typeface="Arial"/>
                <a:cs typeface="Arial"/>
              </a:rPr>
              <a:t>!</a:t>
            </a:r>
            <a:endParaRPr lang="de-DE" sz="2000" spc="-5" dirty="0">
              <a:latin typeface="Arial"/>
              <a:cs typeface="Arial"/>
            </a:endParaRPr>
          </a:p>
          <a:p>
            <a:pPr marL="12700" marR="5080">
              <a:lnSpc>
                <a:spcPct val="100000"/>
              </a:lnSpc>
              <a:tabLst>
                <a:tab pos="354965" algn="l"/>
                <a:tab pos="355600" algn="l"/>
              </a:tabLst>
            </a:pPr>
            <a:endParaRPr sz="20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9084" y="1344295"/>
            <a:ext cx="4174490" cy="391160"/>
          </a:xfrm>
          <a:prstGeom prst="rect">
            <a:avLst/>
          </a:prstGeom>
        </p:spPr>
        <p:txBody>
          <a:bodyPr vert="horz" wrap="square" lIns="0" tIns="12700" rIns="0" bIns="0" rtlCol="0">
            <a:spAutoFit/>
          </a:bodyPr>
          <a:lstStyle/>
          <a:p>
            <a:pPr marL="12700">
              <a:lnSpc>
                <a:spcPct val="100000"/>
              </a:lnSpc>
              <a:spcBef>
                <a:spcPts val="100"/>
              </a:spcBef>
            </a:pPr>
            <a:r>
              <a:rPr dirty="0"/>
              <a:t>2. </a:t>
            </a:r>
            <a:r>
              <a:rPr spc="-5" dirty="0" err="1"/>
              <a:t>Rahmenbedingungen</a:t>
            </a:r>
            <a:r>
              <a:rPr spc="-145" dirty="0"/>
              <a:t> </a:t>
            </a:r>
            <a:r>
              <a:rPr spc="-5" dirty="0"/>
              <a:t>(</a:t>
            </a:r>
            <a:r>
              <a:rPr lang="de-DE" spc="-5" dirty="0"/>
              <a:t>5</a:t>
            </a:r>
            <a:r>
              <a:rPr spc="-5" dirty="0"/>
              <a:t>/</a:t>
            </a:r>
            <a:r>
              <a:rPr lang="de-DE" spc="-5" dirty="0"/>
              <a:t>5</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11</a:t>
            </a:fld>
            <a:endParaRPr lang="de-DE"/>
          </a:p>
        </p:txBody>
      </p:sp>
      <p:sp>
        <p:nvSpPr>
          <p:cNvPr id="4" name="Textfeld 3">
            <a:extLst>
              <a:ext uri="{FF2B5EF4-FFF2-40B4-BE49-F238E27FC236}">
                <a16:creationId xmlns:a16="http://schemas.microsoft.com/office/drawing/2014/main" xmlns="" id="{46996912-F3F4-3553-C103-888E1764F1A6}"/>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722" y="1405509"/>
            <a:ext cx="4529455" cy="391160"/>
          </a:xfrm>
          <a:prstGeom prst="rect">
            <a:avLst/>
          </a:prstGeom>
        </p:spPr>
        <p:txBody>
          <a:bodyPr vert="horz" wrap="square" lIns="0" tIns="12700" rIns="0" bIns="0" rtlCol="0">
            <a:spAutoFit/>
          </a:bodyPr>
          <a:lstStyle/>
          <a:p>
            <a:pPr marL="12700">
              <a:lnSpc>
                <a:spcPct val="100000"/>
              </a:lnSpc>
              <a:spcBef>
                <a:spcPts val="100"/>
              </a:spcBef>
            </a:pPr>
            <a:r>
              <a:rPr spc="-10" dirty="0"/>
              <a:t>3. </a:t>
            </a:r>
            <a:r>
              <a:rPr spc="-5" dirty="0"/>
              <a:t>Prüfungsanforderungen</a:t>
            </a:r>
            <a:r>
              <a:rPr spc="-235" dirty="0"/>
              <a:t> </a:t>
            </a:r>
            <a:r>
              <a:rPr spc="-5" dirty="0"/>
              <a:t>(1/</a:t>
            </a:r>
            <a:r>
              <a:rPr lang="de-DE" spc="-5" dirty="0"/>
              <a:t>7</a:t>
            </a:r>
            <a:r>
              <a:rPr spc="-5" dirty="0"/>
              <a:t>)</a:t>
            </a: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p:nvPr/>
        </p:nvSpPr>
        <p:spPr>
          <a:xfrm>
            <a:off x="250952" y="2010282"/>
            <a:ext cx="8435848" cy="3888885"/>
          </a:xfrm>
          <a:prstGeom prst="rect">
            <a:avLst/>
          </a:prstGeom>
        </p:spPr>
        <p:txBody>
          <a:bodyPr vert="horz" wrap="square" lIns="0" tIns="13335" rIns="0" bIns="0" rtlCol="0">
            <a:spAutoFit/>
          </a:bodyPr>
          <a:lstStyle/>
          <a:p>
            <a:pPr marL="355600" marR="797560" indent="-343535" algn="just">
              <a:lnSpc>
                <a:spcPct val="100000"/>
              </a:lnSpc>
              <a:spcBef>
                <a:spcPts val="105"/>
              </a:spcBef>
              <a:buClr>
                <a:srgbClr val="004799"/>
              </a:buClr>
              <a:buFont typeface="Wingdings"/>
              <a:buChar char="⚫"/>
              <a:tabLst>
                <a:tab pos="356235" algn="l"/>
              </a:tabLst>
            </a:pPr>
            <a:r>
              <a:rPr sz="2000" dirty="0">
                <a:latin typeface="Arial"/>
                <a:cs typeface="Arial"/>
              </a:rPr>
              <a:t>Die Prüfung </a:t>
            </a:r>
            <a:r>
              <a:rPr sz="2000" spc="-5" dirty="0">
                <a:latin typeface="Arial"/>
                <a:cs typeface="Arial"/>
              </a:rPr>
              <a:t>orientiert </a:t>
            </a:r>
            <a:r>
              <a:rPr sz="2000" dirty="0">
                <a:latin typeface="Arial"/>
                <a:cs typeface="Arial"/>
              </a:rPr>
              <a:t>sich an den </a:t>
            </a:r>
            <a:r>
              <a:rPr sz="2000" spc="-5" dirty="0">
                <a:latin typeface="Arial"/>
                <a:cs typeface="Arial"/>
              </a:rPr>
              <a:t>besuchten Veranstaltungen</a:t>
            </a:r>
            <a:r>
              <a:rPr sz="2000" spc="-200" dirty="0">
                <a:latin typeface="Arial"/>
                <a:cs typeface="Arial"/>
              </a:rPr>
              <a:t>  </a:t>
            </a:r>
            <a:r>
              <a:rPr sz="2000" dirty="0">
                <a:latin typeface="Arial"/>
                <a:cs typeface="Arial"/>
              </a:rPr>
              <a:t>und</a:t>
            </a:r>
            <a:r>
              <a:rPr sz="2000" spc="-465" dirty="0">
                <a:latin typeface="Arial"/>
                <a:cs typeface="Arial"/>
              </a:rPr>
              <a:t> </a:t>
            </a:r>
            <a:r>
              <a:rPr sz="2000" dirty="0">
                <a:latin typeface="Arial"/>
                <a:cs typeface="Arial"/>
              </a:rPr>
              <a:t>den </a:t>
            </a:r>
            <a:r>
              <a:rPr sz="2000" spc="-5" dirty="0">
                <a:latin typeface="Arial"/>
                <a:cs typeface="Arial"/>
              </a:rPr>
              <a:t>benannten Kompetenzen </a:t>
            </a:r>
            <a:r>
              <a:rPr sz="2000" dirty="0">
                <a:latin typeface="Arial"/>
                <a:cs typeface="Arial"/>
              </a:rPr>
              <a:t>in der </a:t>
            </a:r>
            <a:r>
              <a:rPr sz="2000" spc="-5" dirty="0">
                <a:latin typeface="Arial"/>
                <a:cs typeface="Arial"/>
              </a:rPr>
              <a:t>Modulbeschreibung.  </a:t>
            </a:r>
            <a:r>
              <a:rPr sz="2000" dirty="0">
                <a:latin typeface="Arial"/>
                <a:cs typeface="Arial"/>
              </a:rPr>
              <a:t>Es handelt </a:t>
            </a:r>
            <a:r>
              <a:rPr sz="2000" spc="-5" dirty="0">
                <a:latin typeface="Arial"/>
                <a:cs typeface="Arial"/>
              </a:rPr>
              <a:t>sich </a:t>
            </a:r>
            <a:r>
              <a:rPr sz="2000" dirty="0">
                <a:latin typeface="Arial"/>
                <a:cs typeface="Arial"/>
              </a:rPr>
              <a:t>um eine </a:t>
            </a:r>
            <a:r>
              <a:rPr sz="2000" b="1" spc="-5" dirty="0">
                <a:latin typeface="Arial"/>
                <a:cs typeface="Arial"/>
              </a:rPr>
              <a:t>Modul-</a:t>
            </a:r>
            <a:r>
              <a:rPr sz="2000" spc="-5" dirty="0">
                <a:latin typeface="Arial"/>
                <a:cs typeface="Arial"/>
              </a:rPr>
              <a:t>, </a:t>
            </a:r>
            <a:r>
              <a:rPr sz="2000" dirty="0">
                <a:latin typeface="Arial"/>
                <a:cs typeface="Arial"/>
              </a:rPr>
              <a:t>keine</a:t>
            </a:r>
            <a:r>
              <a:rPr sz="2000" spc="-425" dirty="0">
                <a:latin typeface="Arial"/>
                <a:cs typeface="Arial"/>
              </a:rPr>
              <a:t> </a:t>
            </a:r>
            <a:r>
              <a:rPr sz="2000" spc="-10" dirty="0">
                <a:latin typeface="Arial"/>
                <a:cs typeface="Arial"/>
              </a:rPr>
              <a:t>Seminarprüfung.</a:t>
            </a:r>
            <a:endParaRPr sz="2000" dirty="0">
              <a:latin typeface="Arial"/>
              <a:cs typeface="Arial"/>
            </a:endParaRPr>
          </a:p>
          <a:p>
            <a:pPr>
              <a:lnSpc>
                <a:spcPct val="100000"/>
              </a:lnSpc>
              <a:spcBef>
                <a:spcPts val="45"/>
              </a:spcBef>
              <a:buClr>
                <a:srgbClr val="004799"/>
              </a:buClr>
              <a:buFont typeface="Wingdings"/>
              <a:buChar char="⚫"/>
            </a:pPr>
            <a:endParaRPr sz="1700" dirty="0">
              <a:latin typeface="Arial"/>
              <a:cs typeface="Arial"/>
            </a:endParaRPr>
          </a:p>
          <a:p>
            <a:pPr marL="355600" marR="5080" indent="-343535">
              <a:lnSpc>
                <a:spcPct val="100000"/>
              </a:lnSpc>
              <a:buClr>
                <a:srgbClr val="004799"/>
              </a:buClr>
              <a:buFont typeface="Wingdings"/>
              <a:buChar char="⚫"/>
              <a:tabLst>
                <a:tab pos="355600" algn="l"/>
                <a:tab pos="356235" algn="l"/>
                <a:tab pos="1844675" algn="l"/>
              </a:tabLst>
            </a:pPr>
            <a:r>
              <a:rPr sz="2000" dirty="0">
                <a:latin typeface="Arial"/>
                <a:cs typeface="Arial"/>
              </a:rPr>
              <a:t>Sie </a:t>
            </a:r>
            <a:r>
              <a:rPr sz="2000" spc="-10" dirty="0">
                <a:latin typeface="Arial"/>
                <a:cs typeface="Arial"/>
              </a:rPr>
              <a:t>sollten </a:t>
            </a:r>
            <a:r>
              <a:rPr sz="2000" dirty="0">
                <a:latin typeface="Arial"/>
                <a:cs typeface="Arial"/>
              </a:rPr>
              <a:t>in der Lage sein, Ihre Themen in den </a:t>
            </a:r>
            <a:r>
              <a:rPr sz="2000" spc="-125" dirty="0">
                <a:latin typeface="Arial"/>
                <a:cs typeface="Arial"/>
              </a:rPr>
              <a:t>Kontext </a:t>
            </a:r>
            <a:r>
              <a:rPr sz="2000" dirty="0">
                <a:latin typeface="Arial"/>
                <a:cs typeface="Arial"/>
              </a:rPr>
              <a:t>der  </a:t>
            </a:r>
            <a:r>
              <a:rPr sz="2000" b="1" spc="-5" dirty="0">
                <a:latin typeface="Arial"/>
                <a:cs typeface="Arial"/>
              </a:rPr>
              <a:t>Erziehungswissenschaft </a:t>
            </a:r>
            <a:r>
              <a:rPr sz="2000" b="1" dirty="0">
                <a:latin typeface="Arial"/>
                <a:cs typeface="Arial"/>
              </a:rPr>
              <a:t>als </a:t>
            </a:r>
            <a:r>
              <a:rPr sz="2000" b="1" spc="-15" dirty="0">
                <a:latin typeface="Arial"/>
                <a:cs typeface="Arial"/>
              </a:rPr>
              <a:t>Wissenschaftsdisziplin</a:t>
            </a:r>
            <a:r>
              <a:rPr sz="2000" b="1" spc="-110" dirty="0">
                <a:latin typeface="Arial"/>
                <a:cs typeface="Arial"/>
              </a:rPr>
              <a:t> </a:t>
            </a:r>
            <a:r>
              <a:rPr sz="2000" spc="-5" dirty="0">
                <a:latin typeface="Arial"/>
                <a:cs typeface="Arial"/>
              </a:rPr>
              <a:t>einzuordnen  </a:t>
            </a:r>
            <a:r>
              <a:rPr sz="2000" dirty="0">
                <a:latin typeface="Arial"/>
                <a:cs typeface="Arial"/>
              </a:rPr>
              <a:t>und</a:t>
            </a:r>
            <a:r>
              <a:rPr sz="2000" spc="-20" dirty="0">
                <a:latin typeface="Arial"/>
                <a:cs typeface="Arial"/>
              </a:rPr>
              <a:t> </a:t>
            </a:r>
            <a:r>
              <a:rPr sz="2000" dirty="0" err="1">
                <a:latin typeface="Arial"/>
                <a:cs typeface="Arial"/>
              </a:rPr>
              <a:t>Bezüge</a:t>
            </a:r>
            <a:r>
              <a:rPr lang="de-DE" sz="2000" dirty="0">
                <a:latin typeface="Arial"/>
                <a:cs typeface="Arial"/>
              </a:rPr>
              <a:t> </a:t>
            </a:r>
            <a:r>
              <a:rPr sz="2000" dirty="0" err="1">
                <a:latin typeface="Arial"/>
                <a:cs typeface="Arial"/>
              </a:rPr>
              <a:t>zu</a:t>
            </a:r>
            <a:r>
              <a:rPr sz="2000" dirty="0">
                <a:latin typeface="Arial"/>
                <a:cs typeface="Arial"/>
              </a:rPr>
              <a:t> den </a:t>
            </a:r>
            <a:r>
              <a:rPr sz="2000" spc="-5" dirty="0">
                <a:latin typeface="Arial"/>
                <a:cs typeface="Arial"/>
              </a:rPr>
              <a:t>KMK-Bildungsstandards</a:t>
            </a:r>
            <a:r>
              <a:rPr sz="2000" spc="-260" dirty="0">
                <a:latin typeface="Arial"/>
                <a:cs typeface="Arial"/>
              </a:rPr>
              <a:t> </a:t>
            </a:r>
            <a:r>
              <a:rPr sz="2000" spc="-10" dirty="0">
                <a:latin typeface="Arial"/>
                <a:cs typeface="Arial"/>
              </a:rPr>
              <a:t>herzustellen.</a:t>
            </a:r>
            <a:endParaRPr sz="2000" dirty="0">
              <a:latin typeface="Arial"/>
              <a:cs typeface="Arial"/>
            </a:endParaRPr>
          </a:p>
          <a:p>
            <a:pPr>
              <a:lnSpc>
                <a:spcPct val="100000"/>
              </a:lnSpc>
              <a:spcBef>
                <a:spcPts val="40"/>
              </a:spcBef>
              <a:buClr>
                <a:srgbClr val="004799"/>
              </a:buClr>
              <a:buFont typeface="Wingdings"/>
              <a:buChar char="⚫"/>
            </a:pPr>
            <a:endParaRPr sz="1700" dirty="0">
              <a:latin typeface="Arial"/>
              <a:cs typeface="Arial"/>
            </a:endParaRPr>
          </a:p>
          <a:p>
            <a:pPr marL="355600" marR="1656080" indent="-343535">
              <a:lnSpc>
                <a:spcPct val="100000"/>
              </a:lnSpc>
              <a:buClr>
                <a:srgbClr val="004799"/>
              </a:buClr>
              <a:buFont typeface="Wingdings"/>
              <a:buChar char="⚫"/>
              <a:tabLst>
                <a:tab pos="355600" algn="l"/>
                <a:tab pos="356235" algn="l"/>
              </a:tabLst>
            </a:pPr>
            <a:r>
              <a:rPr sz="2000" spc="-10" dirty="0">
                <a:latin typeface="Arial"/>
                <a:cs typeface="Arial"/>
              </a:rPr>
              <a:t>Maßgeblich </a:t>
            </a:r>
            <a:r>
              <a:rPr sz="2000" dirty="0">
                <a:latin typeface="Arial"/>
                <a:cs typeface="Arial"/>
              </a:rPr>
              <a:t>für die </a:t>
            </a:r>
            <a:r>
              <a:rPr sz="2000" spc="-5" dirty="0">
                <a:latin typeface="Arial"/>
                <a:cs typeface="Arial"/>
              </a:rPr>
              <a:t>Bewertung </a:t>
            </a:r>
            <a:r>
              <a:rPr sz="2000" dirty="0" err="1">
                <a:latin typeface="Arial"/>
                <a:cs typeface="Arial"/>
              </a:rPr>
              <a:t>sind</a:t>
            </a:r>
            <a:r>
              <a:rPr sz="2000" dirty="0">
                <a:latin typeface="Arial"/>
                <a:cs typeface="Arial"/>
              </a:rPr>
              <a:t> </a:t>
            </a:r>
            <a:r>
              <a:rPr sz="2000" b="1" dirty="0" err="1">
                <a:latin typeface="Arial"/>
                <a:cs typeface="Arial"/>
              </a:rPr>
              <a:t>Gütekriterien</a:t>
            </a:r>
            <a:endParaRPr lang="de-DE" sz="2000" b="1" dirty="0">
              <a:latin typeface="Arial"/>
              <a:cs typeface="Arial"/>
            </a:endParaRPr>
          </a:p>
          <a:p>
            <a:pPr marL="12065" marR="1656080">
              <a:lnSpc>
                <a:spcPct val="100000"/>
              </a:lnSpc>
              <a:buClr>
                <a:srgbClr val="004799"/>
              </a:buClr>
              <a:tabLst>
                <a:tab pos="355600" algn="l"/>
                <a:tab pos="356235" algn="l"/>
              </a:tabLst>
            </a:pPr>
            <a:r>
              <a:rPr lang="de-DE" sz="2000" dirty="0">
                <a:latin typeface="Arial"/>
                <a:cs typeface="Arial"/>
              </a:rPr>
              <a:t>	des</a:t>
            </a:r>
            <a:r>
              <a:rPr lang="de-DE" sz="2000" b="1" dirty="0">
                <a:latin typeface="Arial"/>
                <a:cs typeface="Arial"/>
              </a:rPr>
              <a:t> </a:t>
            </a:r>
            <a:r>
              <a:rPr sz="2000" spc="-10" dirty="0" err="1">
                <a:latin typeface="Arial"/>
                <a:cs typeface="Arial"/>
              </a:rPr>
              <a:t>wissenschaftlichen</a:t>
            </a:r>
            <a:r>
              <a:rPr sz="2000" spc="-10" dirty="0">
                <a:latin typeface="Arial"/>
                <a:cs typeface="Arial"/>
              </a:rPr>
              <a:t> </a:t>
            </a:r>
            <a:r>
              <a:rPr sz="2000" spc="-10" dirty="0" err="1">
                <a:latin typeface="Arial"/>
                <a:cs typeface="Arial"/>
              </a:rPr>
              <a:t>Arbeitens</a:t>
            </a:r>
            <a:r>
              <a:rPr sz="2000" spc="-10" dirty="0">
                <a:latin typeface="Arial"/>
                <a:cs typeface="Arial"/>
              </a:rPr>
              <a:t> </a:t>
            </a:r>
            <a:r>
              <a:rPr sz="2000" dirty="0">
                <a:latin typeface="Arial"/>
                <a:cs typeface="Arial"/>
              </a:rPr>
              <a:t>und</a:t>
            </a:r>
            <a:r>
              <a:rPr lang="de-DE" sz="2000" spc="-350" dirty="0">
                <a:latin typeface="Arial"/>
                <a:cs typeface="Arial"/>
              </a:rPr>
              <a:t>  A</a:t>
            </a:r>
            <a:r>
              <a:rPr sz="2000" spc="-5" dirty="0" err="1">
                <a:latin typeface="Arial"/>
                <a:cs typeface="Arial"/>
              </a:rPr>
              <a:t>rgumentierens</a:t>
            </a:r>
            <a:r>
              <a:rPr sz="2000" spc="-5" dirty="0">
                <a:latin typeface="Arial"/>
                <a:cs typeface="Arial"/>
              </a:rPr>
              <a:t>.</a:t>
            </a:r>
            <a:endParaRPr sz="2000" dirty="0">
              <a:latin typeface="Arial"/>
              <a:cs typeface="Arial"/>
            </a:endParaRPr>
          </a:p>
          <a:p>
            <a:pPr>
              <a:lnSpc>
                <a:spcPct val="100000"/>
              </a:lnSpc>
              <a:spcBef>
                <a:spcPts val="50"/>
              </a:spcBef>
              <a:buClr>
                <a:srgbClr val="004799"/>
              </a:buClr>
              <a:buFont typeface="Wingdings"/>
              <a:buChar char="⚫"/>
            </a:pPr>
            <a:endParaRPr sz="1700" dirty="0">
              <a:latin typeface="Arial"/>
              <a:cs typeface="Arial"/>
            </a:endParaRPr>
          </a:p>
          <a:p>
            <a:pPr marL="355600" indent="-343535">
              <a:lnSpc>
                <a:spcPct val="100000"/>
              </a:lnSpc>
              <a:spcBef>
                <a:spcPts val="5"/>
              </a:spcBef>
              <a:buClr>
                <a:srgbClr val="004799"/>
              </a:buClr>
              <a:buFont typeface="Wingdings"/>
              <a:buChar char="⚫"/>
              <a:tabLst>
                <a:tab pos="355600" algn="l"/>
                <a:tab pos="356235" algn="l"/>
              </a:tabLst>
            </a:pPr>
            <a:r>
              <a:rPr sz="2000" dirty="0">
                <a:latin typeface="Arial"/>
                <a:cs typeface="Arial"/>
              </a:rPr>
              <a:t>Wir </a:t>
            </a:r>
            <a:r>
              <a:rPr sz="2000" spc="-5" dirty="0">
                <a:latin typeface="Arial"/>
                <a:cs typeface="Arial"/>
              </a:rPr>
              <a:t>erwarten, </a:t>
            </a:r>
            <a:r>
              <a:rPr sz="2000" dirty="0">
                <a:latin typeface="Arial"/>
                <a:cs typeface="Arial"/>
              </a:rPr>
              <a:t>dass Sie über </a:t>
            </a:r>
            <a:r>
              <a:rPr sz="2000" spc="-5" dirty="0">
                <a:latin typeface="Arial"/>
                <a:cs typeface="Arial"/>
              </a:rPr>
              <a:t>zentrale</a:t>
            </a:r>
            <a:r>
              <a:rPr sz="2000" spc="-254" dirty="0">
                <a:latin typeface="Arial"/>
                <a:cs typeface="Arial"/>
              </a:rPr>
              <a:t> </a:t>
            </a:r>
            <a:r>
              <a:rPr sz="2000" spc="-5" dirty="0">
                <a:latin typeface="Arial"/>
                <a:cs typeface="Arial"/>
              </a:rPr>
              <a:t>pädagogische</a:t>
            </a:r>
            <a:endParaRPr sz="2000" dirty="0">
              <a:latin typeface="Arial"/>
              <a:cs typeface="Arial"/>
            </a:endParaRPr>
          </a:p>
          <a:p>
            <a:pPr marL="355600">
              <a:lnSpc>
                <a:spcPct val="100000"/>
              </a:lnSpc>
            </a:pPr>
            <a:r>
              <a:rPr sz="2000" b="1" spc="-5" dirty="0">
                <a:latin typeface="Arial"/>
                <a:cs typeface="Arial"/>
              </a:rPr>
              <a:t>Grundbegriffe </a:t>
            </a:r>
            <a:r>
              <a:rPr sz="2000" spc="-5" dirty="0">
                <a:latin typeface="Arial"/>
                <a:cs typeface="Arial"/>
              </a:rPr>
              <a:t>in </a:t>
            </a:r>
            <a:r>
              <a:rPr sz="2000" dirty="0">
                <a:latin typeface="Arial"/>
                <a:cs typeface="Arial"/>
              </a:rPr>
              <a:t>den Dialog </a:t>
            </a:r>
            <a:r>
              <a:rPr sz="2000" spc="-5" dirty="0">
                <a:latin typeface="Arial"/>
                <a:cs typeface="Arial"/>
              </a:rPr>
              <a:t>treten</a:t>
            </a:r>
            <a:r>
              <a:rPr sz="2000" spc="85" dirty="0">
                <a:latin typeface="Arial"/>
                <a:cs typeface="Arial"/>
              </a:rPr>
              <a:t> </a:t>
            </a:r>
            <a:r>
              <a:rPr sz="2000" spc="-5" dirty="0">
                <a:latin typeface="Arial"/>
                <a:cs typeface="Arial"/>
              </a:rPr>
              <a:t>können.</a:t>
            </a:r>
            <a:endParaRPr sz="2000" dirty="0">
              <a:latin typeface="Arial"/>
              <a:cs typeface="Arial"/>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12</a:t>
            </a:fld>
            <a:endParaRPr lang="de-DE"/>
          </a:p>
        </p:txBody>
      </p:sp>
      <p:sp>
        <p:nvSpPr>
          <p:cNvPr id="4" name="Textfeld 3">
            <a:extLst>
              <a:ext uri="{FF2B5EF4-FFF2-40B4-BE49-F238E27FC236}">
                <a16:creationId xmlns:a16="http://schemas.microsoft.com/office/drawing/2014/main" xmlns="" id="{C06A8775-3F75-0624-69AB-A4935F25DDF6}"/>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952" y="1382979"/>
            <a:ext cx="4525010" cy="391795"/>
          </a:xfrm>
          <a:prstGeom prst="rect">
            <a:avLst/>
          </a:prstGeom>
        </p:spPr>
        <p:txBody>
          <a:bodyPr vert="horz" wrap="square" lIns="0" tIns="12700" rIns="0" bIns="0" rtlCol="0">
            <a:spAutoFit/>
          </a:bodyPr>
          <a:lstStyle/>
          <a:p>
            <a:pPr marL="12700">
              <a:lnSpc>
                <a:spcPct val="100000"/>
              </a:lnSpc>
              <a:spcBef>
                <a:spcPts val="100"/>
              </a:spcBef>
            </a:pPr>
            <a:r>
              <a:rPr spc="-5" dirty="0"/>
              <a:t>3. </a:t>
            </a:r>
            <a:r>
              <a:rPr spc="-5" dirty="0" err="1"/>
              <a:t>Prüfungsanforderungen</a:t>
            </a:r>
            <a:r>
              <a:rPr spc="-310" dirty="0"/>
              <a:t> </a:t>
            </a:r>
            <a:r>
              <a:rPr dirty="0"/>
              <a:t>(</a:t>
            </a:r>
            <a:r>
              <a:rPr lang="de-DE" dirty="0"/>
              <a:t>2</a:t>
            </a:r>
            <a:r>
              <a:rPr dirty="0"/>
              <a:t>/</a:t>
            </a:r>
            <a:r>
              <a:rPr lang="de-DE" dirty="0"/>
              <a:t>7</a:t>
            </a:r>
            <a:r>
              <a:rPr dirty="0"/>
              <a:t>)</a:t>
            </a:r>
          </a:p>
        </p:txBody>
      </p:sp>
      <p:sp>
        <p:nvSpPr>
          <p:cNvPr id="3" name="object 3"/>
          <p:cNvSpPr txBox="1"/>
          <p:nvPr/>
        </p:nvSpPr>
        <p:spPr>
          <a:xfrm>
            <a:off x="250952" y="1911857"/>
            <a:ext cx="8131048" cy="1067600"/>
          </a:xfrm>
          <a:prstGeom prst="rect">
            <a:avLst/>
          </a:prstGeom>
        </p:spPr>
        <p:txBody>
          <a:bodyPr vert="horz" wrap="square" lIns="0" tIns="13335" rIns="0" bIns="0" rtlCol="0">
            <a:spAutoFit/>
          </a:bodyPr>
          <a:lstStyle/>
          <a:p>
            <a:pPr marL="12700">
              <a:lnSpc>
                <a:spcPct val="100000"/>
              </a:lnSpc>
              <a:spcBef>
                <a:spcPts val="105"/>
              </a:spcBef>
            </a:pPr>
            <a:r>
              <a:rPr sz="1700" b="1" dirty="0">
                <a:latin typeface="Arial"/>
                <a:cs typeface="Arial"/>
              </a:rPr>
              <a:t>Kompetenzen </a:t>
            </a:r>
            <a:r>
              <a:rPr sz="1700" b="1" spc="-15" dirty="0">
                <a:latin typeface="Arial"/>
                <a:cs typeface="Arial"/>
              </a:rPr>
              <a:t>Modulbeschreibung </a:t>
            </a:r>
            <a:r>
              <a:rPr sz="1700" b="1" dirty="0">
                <a:solidFill>
                  <a:srgbClr val="FF0000"/>
                </a:solidFill>
                <a:latin typeface="Arial"/>
                <a:cs typeface="Arial"/>
              </a:rPr>
              <a:t>SPSO 2019</a:t>
            </a:r>
            <a:r>
              <a:rPr lang="de-DE" sz="1700" b="1" dirty="0">
                <a:solidFill>
                  <a:srgbClr val="FF0000"/>
                </a:solidFill>
                <a:latin typeface="Arial"/>
                <a:cs typeface="Arial"/>
              </a:rPr>
              <a:t> und SPSO 2022</a:t>
            </a:r>
            <a:r>
              <a:rPr sz="1700" b="1" dirty="0">
                <a:solidFill>
                  <a:srgbClr val="FF0000"/>
                </a:solidFill>
                <a:latin typeface="Arial"/>
                <a:cs typeface="Arial"/>
              </a:rPr>
              <a:t> </a:t>
            </a:r>
            <a:r>
              <a:rPr sz="1700" b="1" dirty="0" err="1">
                <a:latin typeface="Arial"/>
                <a:cs typeface="Arial"/>
              </a:rPr>
              <a:t>für</a:t>
            </a:r>
            <a:r>
              <a:rPr sz="1700" b="1" dirty="0">
                <a:latin typeface="Arial"/>
                <a:cs typeface="Arial"/>
              </a:rPr>
              <a:t> </a:t>
            </a:r>
            <a:r>
              <a:rPr sz="1700" b="1" dirty="0">
                <a:solidFill>
                  <a:srgbClr val="FF0000"/>
                </a:solidFill>
                <a:latin typeface="Arial"/>
                <a:cs typeface="Arial"/>
              </a:rPr>
              <a:t>LA</a:t>
            </a:r>
            <a:r>
              <a:rPr lang="de-DE" sz="1700" b="1" dirty="0">
                <a:solidFill>
                  <a:srgbClr val="FF0000"/>
                </a:solidFill>
                <a:latin typeface="Arial"/>
                <a:cs typeface="Arial"/>
              </a:rPr>
              <a:t> </a:t>
            </a:r>
            <a:r>
              <a:rPr sz="1700" b="1" spc="-5" dirty="0">
                <a:solidFill>
                  <a:srgbClr val="FF0000"/>
                </a:solidFill>
                <a:latin typeface="Arial"/>
                <a:cs typeface="Arial"/>
              </a:rPr>
              <a:t>GY</a:t>
            </a:r>
            <a:endParaRPr sz="1700" dirty="0">
              <a:latin typeface="Arial"/>
              <a:cs typeface="Arial"/>
            </a:endParaRPr>
          </a:p>
          <a:p>
            <a:pPr>
              <a:lnSpc>
                <a:spcPct val="100000"/>
              </a:lnSpc>
              <a:spcBef>
                <a:spcPts val="25"/>
              </a:spcBef>
            </a:pPr>
            <a:endParaRPr sz="1750" dirty="0">
              <a:latin typeface="Arial"/>
              <a:cs typeface="Arial"/>
            </a:endParaRPr>
          </a:p>
          <a:p>
            <a:pPr marL="12700">
              <a:lnSpc>
                <a:spcPct val="100000"/>
              </a:lnSpc>
            </a:pPr>
            <a:r>
              <a:rPr sz="1700" dirty="0">
                <a:latin typeface="Arial"/>
                <a:cs typeface="Arial"/>
              </a:rPr>
              <a:t>Die Studierenden verfügen </a:t>
            </a:r>
            <a:r>
              <a:rPr sz="1700" dirty="0" err="1">
                <a:latin typeface="Arial"/>
                <a:cs typeface="Arial"/>
              </a:rPr>
              <a:t>über</a:t>
            </a:r>
            <a:r>
              <a:rPr sz="1700" dirty="0">
                <a:latin typeface="Arial"/>
                <a:cs typeface="Arial"/>
              </a:rPr>
              <a:t> </a:t>
            </a:r>
            <a:r>
              <a:rPr sz="1700" dirty="0" err="1">
                <a:latin typeface="Arial"/>
                <a:cs typeface="Arial"/>
              </a:rPr>
              <a:t>Wissen</a:t>
            </a:r>
            <a:r>
              <a:rPr lang="de-DE" sz="1700" dirty="0">
                <a:latin typeface="Arial"/>
                <a:cs typeface="Arial"/>
              </a:rPr>
              <a:t>, </a:t>
            </a:r>
            <a:r>
              <a:rPr sz="1700" spc="-5" dirty="0" err="1">
                <a:latin typeface="Arial"/>
                <a:cs typeface="Arial"/>
              </a:rPr>
              <a:t>Fähigkeiten</a:t>
            </a:r>
            <a:r>
              <a:rPr sz="1700" spc="-5" dirty="0">
                <a:latin typeface="Arial"/>
                <a:cs typeface="Arial"/>
              </a:rPr>
              <a:t> </a:t>
            </a:r>
            <a:r>
              <a:rPr sz="1700" dirty="0">
                <a:latin typeface="Arial"/>
                <a:cs typeface="Arial"/>
              </a:rPr>
              <a:t>und </a:t>
            </a:r>
            <a:r>
              <a:rPr sz="1700" spc="-5" dirty="0">
                <a:latin typeface="Arial"/>
                <a:cs typeface="Arial"/>
              </a:rPr>
              <a:t>Fertigkeiten in</a:t>
            </a:r>
            <a:r>
              <a:rPr sz="1700" spc="-229" dirty="0">
                <a:latin typeface="Arial"/>
                <a:cs typeface="Arial"/>
              </a:rPr>
              <a:t> </a:t>
            </a:r>
            <a:r>
              <a:rPr sz="1700" b="1" spc="5" dirty="0">
                <a:solidFill>
                  <a:srgbClr val="FF0000"/>
                </a:solidFill>
                <a:latin typeface="Arial"/>
                <a:cs typeface="Arial"/>
              </a:rPr>
              <a:t>zwei</a:t>
            </a:r>
            <a:endParaRPr sz="1700" dirty="0">
              <a:latin typeface="Arial"/>
              <a:cs typeface="Arial"/>
            </a:endParaRPr>
          </a:p>
          <a:p>
            <a:pPr marL="12700">
              <a:lnSpc>
                <a:spcPct val="100000"/>
              </a:lnSpc>
            </a:pPr>
            <a:r>
              <a:rPr sz="1700" dirty="0">
                <a:latin typeface="Arial"/>
                <a:cs typeface="Arial"/>
              </a:rPr>
              <a:t>der</a:t>
            </a:r>
            <a:r>
              <a:rPr sz="1700" spc="-20" dirty="0">
                <a:latin typeface="Arial"/>
                <a:cs typeface="Arial"/>
              </a:rPr>
              <a:t> </a:t>
            </a:r>
            <a:r>
              <a:rPr sz="1700" dirty="0">
                <a:latin typeface="Arial"/>
                <a:cs typeface="Arial"/>
              </a:rPr>
              <a:t>folgenden</a:t>
            </a:r>
            <a:r>
              <a:rPr sz="1700" spc="-290" dirty="0">
                <a:latin typeface="Arial"/>
                <a:cs typeface="Arial"/>
              </a:rPr>
              <a:t> </a:t>
            </a:r>
            <a:r>
              <a:rPr sz="1700" dirty="0">
                <a:latin typeface="Arial"/>
                <a:cs typeface="Arial"/>
              </a:rPr>
              <a:t>Themengebiete</a:t>
            </a:r>
            <a:r>
              <a:rPr sz="1700" spc="-15" dirty="0">
                <a:latin typeface="Arial"/>
                <a:cs typeface="Arial"/>
              </a:rPr>
              <a:t> </a:t>
            </a:r>
            <a:r>
              <a:rPr sz="1700" dirty="0">
                <a:latin typeface="Arial"/>
                <a:cs typeface="Arial"/>
              </a:rPr>
              <a:t>und</a:t>
            </a:r>
            <a:r>
              <a:rPr sz="1700" spc="-40" dirty="0">
                <a:latin typeface="Arial"/>
                <a:cs typeface="Arial"/>
              </a:rPr>
              <a:t> </a:t>
            </a:r>
            <a:r>
              <a:rPr sz="1700" b="1" spc="-5" dirty="0">
                <a:solidFill>
                  <a:schemeClr val="tx2"/>
                </a:solidFill>
                <a:latin typeface="Arial"/>
                <a:cs typeface="Arial"/>
              </a:rPr>
              <a:t>wählen</a:t>
            </a:r>
            <a:r>
              <a:rPr sz="1700" b="1" spc="-20" dirty="0">
                <a:solidFill>
                  <a:schemeClr val="tx2"/>
                </a:solidFill>
                <a:latin typeface="Arial"/>
                <a:cs typeface="Arial"/>
              </a:rPr>
              <a:t> </a:t>
            </a:r>
            <a:r>
              <a:rPr sz="1700" b="1" dirty="0" err="1">
                <a:solidFill>
                  <a:schemeClr val="tx2"/>
                </a:solidFill>
                <a:latin typeface="Arial"/>
                <a:cs typeface="Arial"/>
              </a:rPr>
              <a:t>daraus</a:t>
            </a:r>
            <a:r>
              <a:rPr sz="1700" b="1" spc="-30" dirty="0">
                <a:solidFill>
                  <a:schemeClr val="tx2"/>
                </a:solidFill>
                <a:latin typeface="Arial"/>
                <a:cs typeface="Arial"/>
              </a:rPr>
              <a:t> </a:t>
            </a:r>
            <a:r>
              <a:rPr lang="de-DE" sz="1700" b="1" spc="-5" dirty="0">
                <a:solidFill>
                  <a:schemeClr val="tx2"/>
                </a:solidFill>
                <a:latin typeface="Arial"/>
                <a:cs typeface="Arial"/>
              </a:rPr>
              <a:t>i</a:t>
            </a:r>
            <a:r>
              <a:rPr sz="1700" b="1" spc="-5" dirty="0" err="1">
                <a:solidFill>
                  <a:schemeClr val="tx2"/>
                </a:solidFill>
                <a:latin typeface="Arial"/>
                <a:cs typeface="Arial"/>
              </a:rPr>
              <a:t>hre</a:t>
            </a:r>
            <a:r>
              <a:rPr sz="1700" b="1" spc="-20" dirty="0">
                <a:solidFill>
                  <a:schemeClr val="tx2"/>
                </a:solidFill>
                <a:latin typeface="Arial"/>
                <a:cs typeface="Arial"/>
              </a:rPr>
              <a:t> </a:t>
            </a:r>
            <a:r>
              <a:rPr sz="1700" b="1" dirty="0">
                <a:solidFill>
                  <a:schemeClr val="tx2"/>
                </a:solidFill>
                <a:latin typeface="Arial"/>
                <a:cs typeface="Arial"/>
              </a:rPr>
              <a:t>beiden</a:t>
            </a:r>
            <a:r>
              <a:rPr sz="1700" b="1" spc="-30" dirty="0">
                <a:solidFill>
                  <a:schemeClr val="tx2"/>
                </a:solidFill>
                <a:latin typeface="Arial"/>
                <a:cs typeface="Arial"/>
              </a:rPr>
              <a:t> </a:t>
            </a:r>
            <a:r>
              <a:rPr sz="1700" b="1" dirty="0">
                <a:solidFill>
                  <a:schemeClr val="tx2"/>
                </a:solidFill>
                <a:latin typeface="Arial"/>
                <a:cs typeface="Arial"/>
              </a:rPr>
              <a:t>Prüfungsthemen:</a:t>
            </a:r>
          </a:p>
        </p:txBody>
      </p:sp>
      <p:sp>
        <p:nvSpPr>
          <p:cNvPr id="4" name="object 4"/>
          <p:cNvSpPr txBox="1"/>
          <p:nvPr/>
        </p:nvSpPr>
        <p:spPr>
          <a:xfrm>
            <a:off x="250952" y="3207512"/>
            <a:ext cx="4182745" cy="1840230"/>
          </a:xfrm>
          <a:prstGeom prst="rect">
            <a:avLst/>
          </a:prstGeom>
        </p:spPr>
        <p:txBody>
          <a:bodyPr vert="horz" wrap="square" lIns="0" tIns="13335" rIns="0" bIns="0" rtlCol="0">
            <a:spAutoFit/>
          </a:bodyPr>
          <a:lstStyle/>
          <a:p>
            <a:pPr marL="355600" indent="-343535">
              <a:lnSpc>
                <a:spcPct val="100000"/>
              </a:lnSpc>
              <a:spcBef>
                <a:spcPts val="105"/>
              </a:spcBef>
              <a:buChar char="-"/>
              <a:tabLst>
                <a:tab pos="355600" algn="l"/>
                <a:tab pos="356235" algn="l"/>
              </a:tabLst>
            </a:pPr>
            <a:r>
              <a:rPr sz="1700" spc="-5" dirty="0">
                <a:latin typeface="Arial"/>
                <a:cs typeface="Arial"/>
              </a:rPr>
              <a:t>Professionalität </a:t>
            </a:r>
            <a:r>
              <a:rPr sz="1700" dirty="0">
                <a:latin typeface="Arial"/>
                <a:cs typeface="Arial"/>
              </a:rPr>
              <a:t>im</a:t>
            </a:r>
            <a:r>
              <a:rPr sz="1700" spc="-105" dirty="0">
                <a:latin typeface="Arial"/>
                <a:cs typeface="Arial"/>
              </a:rPr>
              <a:t> </a:t>
            </a:r>
            <a:r>
              <a:rPr sz="1700" spc="-15" dirty="0">
                <a:latin typeface="Arial"/>
                <a:cs typeface="Arial"/>
              </a:rPr>
              <a:t>Lehrerinnenberuf,</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Schulstruktur </a:t>
            </a:r>
            <a:r>
              <a:rPr sz="1700" dirty="0">
                <a:latin typeface="Arial"/>
                <a:cs typeface="Arial"/>
              </a:rPr>
              <a:t>und</a:t>
            </a:r>
            <a:r>
              <a:rPr sz="1700" spc="-100" dirty="0">
                <a:latin typeface="Arial"/>
                <a:cs typeface="Arial"/>
              </a:rPr>
              <a:t> </a:t>
            </a:r>
            <a:r>
              <a:rPr sz="1700" spc="-5" dirty="0">
                <a:latin typeface="Arial"/>
                <a:cs typeface="Arial"/>
              </a:rPr>
              <a:t>Schultheorie,</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Schulentwicklung,</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heterogenitätssensible/inklusive</a:t>
            </a:r>
            <a:r>
              <a:rPr sz="1700" spc="-110" dirty="0">
                <a:latin typeface="Arial"/>
                <a:cs typeface="Arial"/>
              </a:rPr>
              <a:t> </a:t>
            </a:r>
            <a:r>
              <a:rPr sz="1700" dirty="0">
                <a:latin typeface="Arial"/>
                <a:cs typeface="Arial"/>
              </a:rPr>
              <a:t>Schule,</a:t>
            </a:r>
            <a:endParaRPr sz="1700">
              <a:latin typeface="Arial"/>
              <a:cs typeface="Arial"/>
            </a:endParaRPr>
          </a:p>
          <a:p>
            <a:pPr marL="355600" indent="-343535">
              <a:lnSpc>
                <a:spcPct val="100000"/>
              </a:lnSpc>
              <a:buChar char="-"/>
              <a:tabLst>
                <a:tab pos="355600" algn="l"/>
                <a:tab pos="356235" algn="l"/>
              </a:tabLst>
            </a:pPr>
            <a:r>
              <a:rPr sz="1700" dirty="0">
                <a:latin typeface="Arial"/>
                <a:cs typeface="Arial"/>
              </a:rPr>
              <a:t>Theorie und </a:t>
            </a:r>
            <a:r>
              <a:rPr sz="1700" spc="-15" dirty="0">
                <a:latin typeface="Arial"/>
                <a:cs typeface="Arial"/>
              </a:rPr>
              <a:t>Qualität </a:t>
            </a:r>
            <a:r>
              <a:rPr sz="1700" dirty="0">
                <a:latin typeface="Arial"/>
                <a:cs typeface="Arial"/>
              </a:rPr>
              <a:t>von</a:t>
            </a:r>
            <a:r>
              <a:rPr sz="1700" spc="-145" dirty="0">
                <a:latin typeface="Arial"/>
                <a:cs typeface="Arial"/>
              </a:rPr>
              <a:t> </a:t>
            </a:r>
            <a:r>
              <a:rPr sz="1700" spc="-5" dirty="0">
                <a:latin typeface="Arial"/>
                <a:cs typeface="Arial"/>
              </a:rPr>
              <a:t>Unterricht,</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didaktische Perspektiven </a:t>
            </a:r>
            <a:r>
              <a:rPr sz="1700" dirty="0">
                <a:latin typeface="Arial"/>
                <a:cs typeface="Arial"/>
              </a:rPr>
              <a:t>auf</a:t>
            </a:r>
            <a:r>
              <a:rPr sz="1700" spc="-114" dirty="0">
                <a:latin typeface="Arial"/>
                <a:cs typeface="Arial"/>
              </a:rPr>
              <a:t> </a:t>
            </a:r>
            <a:r>
              <a:rPr sz="1700" spc="-5" dirty="0">
                <a:latin typeface="Arial"/>
                <a:cs typeface="Arial"/>
              </a:rPr>
              <a:t>Unterricht,</a:t>
            </a:r>
            <a:endParaRPr sz="1700">
              <a:latin typeface="Arial"/>
              <a:cs typeface="Arial"/>
            </a:endParaRPr>
          </a:p>
          <a:p>
            <a:pPr marL="355600" indent="-343535">
              <a:lnSpc>
                <a:spcPct val="100000"/>
              </a:lnSpc>
              <a:buChar char="-"/>
              <a:tabLst>
                <a:tab pos="355600" algn="l"/>
                <a:tab pos="356235" algn="l"/>
              </a:tabLst>
            </a:pPr>
            <a:r>
              <a:rPr sz="1700" dirty="0">
                <a:latin typeface="Arial"/>
                <a:cs typeface="Arial"/>
              </a:rPr>
              <a:t>Schule und</a:t>
            </a:r>
            <a:r>
              <a:rPr sz="1700" spc="-95" dirty="0">
                <a:latin typeface="Arial"/>
                <a:cs typeface="Arial"/>
              </a:rPr>
              <a:t> </a:t>
            </a:r>
            <a:r>
              <a:rPr sz="1700" dirty="0">
                <a:latin typeface="Arial"/>
                <a:cs typeface="Arial"/>
              </a:rPr>
              <a:t>Leistung;</a:t>
            </a:r>
            <a:endParaRPr sz="1700">
              <a:latin typeface="Arial"/>
              <a:cs typeface="Arial"/>
            </a:endParaRPr>
          </a:p>
        </p:txBody>
      </p:sp>
      <p:sp>
        <p:nvSpPr>
          <p:cNvPr id="5" name="object 5"/>
          <p:cNvSpPr txBox="1"/>
          <p:nvPr/>
        </p:nvSpPr>
        <p:spPr>
          <a:xfrm>
            <a:off x="250952" y="5280101"/>
            <a:ext cx="8324215" cy="1062990"/>
          </a:xfrm>
          <a:prstGeom prst="rect">
            <a:avLst/>
          </a:prstGeom>
        </p:spPr>
        <p:txBody>
          <a:bodyPr vert="horz" wrap="square" lIns="0" tIns="13335" rIns="0" bIns="0" rtlCol="0">
            <a:spAutoFit/>
          </a:bodyPr>
          <a:lstStyle/>
          <a:p>
            <a:pPr marL="355600" indent="-343535">
              <a:lnSpc>
                <a:spcPct val="100000"/>
              </a:lnSpc>
              <a:spcBef>
                <a:spcPts val="105"/>
              </a:spcBef>
              <a:buChar char="-"/>
              <a:tabLst>
                <a:tab pos="355600" algn="l"/>
                <a:tab pos="356235" algn="l"/>
              </a:tabLst>
            </a:pPr>
            <a:r>
              <a:rPr sz="1700" spc="-5" dirty="0">
                <a:latin typeface="Arial"/>
                <a:cs typeface="Arial"/>
              </a:rPr>
              <a:t>kennen </a:t>
            </a:r>
            <a:r>
              <a:rPr sz="1700" dirty="0">
                <a:latin typeface="Arial"/>
                <a:cs typeface="Arial"/>
              </a:rPr>
              <a:t>die </a:t>
            </a:r>
            <a:r>
              <a:rPr sz="1700" spc="-5" dirty="0">
                <a:latin typeface="Arial"/>
                <a:cs typeface="Arial"/>
              </a:rPr>
              <a:t>KMK-Bildungsstandards </a:t>
            </a:r>
            <a:r>
              <a:rPr sz="1700" dirty="0">
                <a:latin typeface="Arial"/>
                <a:cs typeface="Arial"/>
              </a:rPr>
              <a:t>und können sich </a:t>
            </a:r>
            <a:r>
              <a:rPr sz="1700" spc="-10" dirty="0">
                <a:latin typeface="Arial"/>
                <a:cs typeface="Arial"/>
              </a:rPr>
              <a:t>darin</a:t>
            </a:r>
            <a:r>
              <a:rPr sz="1700" spc="-315" dirty="0">
                <a:latin typeface="Arial"/>
                <a:cs typeface="Arial"/>
              </a:rPr>
              <a:t> </a:t>
            </a:r>
            <a:r>
              <a:rPr sz="1700" dirty="0">
                <a:latin typeface="Arial"/>
                <a:cs typeface="Arial"/>
              </a:rPr>
              <a:t>verorten;</a:t>
            </a:r>
          </a:p>
          <a:p>
            <a:pPr marL="355600" marR="5080" indent="-343535">
              <a:lnSpc>
                <a:spcPct val="100000"/>
              </a:lnSpc>
              <a:spcBef>
                <a:spcPts val="5"/>
              </a:spcBef>
              <a:buChar char="-"/>
              <a:tabLst>
                <a:tab pos="355600" algn="l"/>
                <a:tab pos="356235" algn="l"/>
              </a:tabLst>
            </a:pPr>
            <a:r>
              <a:rPr sz="1700" spc="-5" dirty="0">
                <a:latin typeface="Arial"/>
                <a:cs typeface="Arial"/>
              </a:rPr>
              <a:t>entwickeln </a:t>
            </a:r>
            <a:r>
              <a:rPr sz="1700" spc="-20" dirty="0">
                <a:latin typeface="Arial"/>
                <a:cs typeface="Arial"/>
              </a:rPr>
              <a:t>Vorstellungen </a:t>
            </a:r>
            <a:r>
              <a:rPr sz="1700" spc="-25" dirty="0">
                <a:latin typeface="Arial"/>
                <a:cs typeface="Arial"/>
              </a:rPr>
              <a:t>darüber, </a:t>
            </a:r>
            <a:r>
              <a:rPr sz="1700" spc="-5" dirty="0">
                <a:latin typeface="Arial"/>
                <a:cs typeface="Arial"/>
              </a:rPr>
              <a:t>wie </a:t>
            </a:r>
            <a:r>
              <a:rPr sz="1700" dirty="0">
                <a:latin typeface="Arial"/>
                <a:cs typeface="Arial"/>
              </a:rPr>
              <a:t>sie die im Studium </a:t>
            </a:r>
            <a:r>
              <a:rPr sz="1700" spc="-5" dirty="0">
                <a:latin typeface="Arial"/>
                <a:cs typeface="Arial"/>
              </a:rPr>
              <a:t>erworbene Berufsfähigkeit  </a:t>
            </a:r>
            <a:r>
              <a:rPr sz="1700" dirty="0">
                <a:latin typeface="Arial"/>
                <a:cs typeface="Arial"/>
              </a:rPr>
              <a:t>im </a:t>
            </a:r>
            <a:r>
              <a:rPr sz="1700" spc="-15" dirty="0">
                <a:latin typeface="Arial"/>
                <a:cs typeface="Arial"/>
              </a:rPr>
              <a:t>Verlauf </a:t>
            </a:r>
            <a:r>
              <a:rPr sz="1700" dirty="0">
                <a:latin typeface="Arial"/>
                <a:cs typeface="Arial"/>
              </a:rPr>
              <a:t>der anderen Phasen der </a:t>
            </a:r>
            <a:r>
              <a:rPr sz="1700" spc="-5" dirty="0">
                <a:latin typeface="Arial"/>
                <a:cs typeface="Arial"/>
              </a:rPr>
              <a:t>Lehrer*innenbildung </a:t>
            </a:r>
            <a:r>
              <a:rPr sz="1700" dirty="0">
                <a:latin typeface="Arial"/>
                <a:cs typeface="Arial"/>
              </a:rPr>
              <a:t>zu einer </a:t>
            </a:r>
            <a:r>
              <a:rPr sz="1700" spc="-5" dirty="0">
                <a:latin typeface="Arial"/>
                <a:cs typeface="Arial"/>
              </a:rPr>
              <a:t>Berufsfertigkeit  </a:t>
            </a:r>
            <a:r>
              <a:rPr sz="1700" dirty="0">
                <a:latin typeface="Arial"/>
                <a:cs typeface="Arial"/>
              </a:rPr>
              <a:t>ausbauen</a:t>
            </a:r>
            <a:r>
              <a:rPr sz="1700" spc="-35" dirty="0">
                <a:latin typeface="Arial"/>
                <a:cs typeface="Arial"/>
              </a:rPr>
              <a:t> </a:t>
            </a:r>
            <a:r>
              <a:rPr sz="1700" dirty="0">
                <a:latin typeface="Arial"/>
                <a:cs typeface="Arial"/>
              </a:rPr>
              <a:t>können.</a:t>
            </a:r>
          </a:p>
        </p:txBody>
      </p:sp>
      <p:grpSp>
        <p:nvGrpSpPr>
          <p:cNvPr id="6" name="object 6"/>
          <p:cNvGrpSpPr/>
          <p:nvPr/>
        </p:nvGrpSpPr>
        <p:grpSpPr>
          <a:xfrm>
            <a:off x="4776152" y="3128708"/>
            <a:ext cx="1681480" cy="1178560"/>
            <a:chOff x="4776152" y="3128708"/>
            <a:chExt cx="1681480" cy="1178560"/>
          </a:xfrm>
        </p:grpSpPr>
        <p:sp>
          <p:nvSpPr>
            <p:cNvPr id="7" name="object 7"/>
            <p:cNvSpPr/>
            <p:nvPr/>
          </p:nvSpPr>
          <p:spPr>
            <a:xfrm>
              <a:off x="4789170" y="3141725"/>
              <a:ext cx="1655445" cy="1152525"/>
            </a:xfrm>
            <a:custGeom>
              <a:avLst/>
              <a:gdLst/>
              <a:ahLst/>
              <a:cxnLst/>
              <a:rect l="l" t="t" r="r" b="b"/>
              <a:pathLst>
                <a:path w="1655445" h="1152525">
                  <a:moveTo>
                    <a:pt x="827531" y="0"/>
                  </a:moveTo>
                  <a:lnTo>
                    <a:pt x="770869" y="1329"/>
                  </a:lnTo>
                  <a:lnTo>
                    <a:pt x="715232" y="5259"/>
                  </a:lnTo>
                  <a:lnTo>
                    <a:pt x="660744" y="11704"/>
                  </a:lnTo>
                  <a:lnTo>
                    <a:pt x="607527" y="20579"/>
                  </a:lnTo>
                  <a:lnTo>
                    <a:pt x="555705" y="31797"/>
                  </a:lnTo>
                  <a:lnTo>
                    <a:pt x="505402" y="45273"/>
                  </a:lnTo>
                  <a:lnTo>
                    <a:pt x="456740" y="60921"/>
                  </a:lnTo>
                  <a:lnTo>
                    <a:pt x="409843" y="78655"/>
                  </a:lnTo>
                  <a:lnTo>
                    <a:pt x="364833" y="98389"/>
                  </a:lnTo>
                  <a:lnTo>
                    <a:pt x="321834" y="120038"/>
                  </a:lnTo>
                  <a:lnTo>
                    <a:pt x="280970" y="143515"/>
                  </a:lnTo>
                  <a:lnTo>
                    <a:pt x="242363" y="168735"/>
                  </a:lnTo>
                  <a:lnTo>
                    <a:pt x="206137" y="195612"/>
                  </a:lnTo>
                  <a:lnTo>
                    <a:pt x="172414" y="224060"/>
                  </a:lnTo>
                  <a:lnTo>
                    <a:pt x="141319" y="253993"/>
                  </a:lnTo>
                  <a:lnTo>
                    <a:pt x="112973" y="285326"/>
                  </a:lnTo>
                  <a:lnTo>
                    <a:pt x="87501" y="317973"/>
                  </a:lnTo>
                  <a:lnTo>
                    <a:pt x="65025" y="351847"/>
                  </a:lnTo>
                  <a:lnTo>
                    <a:pt x="45670" y="386863"/>
                  </a:lnTo>
                  <a:lnTo>
                    <a:pt x="29557" y="422936"/>
                  </a:lnTo>
                  <a:lnTo>
                    <a:pt x="16810" y="459979"/>
                  </a:lnTo>
                  <a:lnTo>
                    <a:pt x="7553" y="497906"/>
                  </a:lnTo>
                  <a:lnTo>
                    <a:pt x="1908" y="536632"/>
                  </a:lnTo>
                  <a:lnTo>
                    <a:pt x="0" y="576072"/>
                  </a:lnTo>
                  <a:lnTo>
                    <a:pt x="1908" y="615511"/>
                  </a:lnTo>
                  <a:lnTo>
                    <a:pt x="7553" y="654237"/>
                  </a:lnTo>
                  <a:lnTo>
                    <a:pt x="16810" y="692164"/>
                  </a:lnTo>
                  <a:lnTo>
                    <a:pt x="29557" y="729207"/>
                  </a:lnTo>
                  <a:lnTo>
                    <a:pt x="45670" y="765280"/>
                  </a:lnTo>
                  <a:lnTo>
                    <a:pt x="65025" y="800296"/>
                  </a:lnTo>
                  <a:lnTo>
                    <a:pt x="87501" y="834170"/>
                  </a:lnTo>
                  <a:lnTo>
                    <a:pt x="112973" y="866817"/>
                  </a:lnTo>
                  <a:lnTo>
                    <a:pt x="141319" y="898150"/>
                  </a:lnTo>
                  <a:lnTo>
                    <a:pt x="172414" y="928083"/>
                  </a:lnTo>
                  <a:lnTo>
                    <a:pt x="206137" y="956531"/>
                  </a:lnTo>
                  <a:lnTo>
                    <a:pt x="242363" y="983408"/>
                  </a:lnTo>
                  <a:lnTo>
                    <a:pt x="280970" y="1008628"/>
                  </a:lnTo>
                  <a:lnTo>
                    <a:pt x="321834" y="1032105"/>
                  </a:lnTo>
                  <a:lnTo>
                    <a:pt x="364833" y="1053754"/>
                  </a:lnTo>
                  <a:lnTo>
                    <a:pt x="409843" y="1073488"/>
                  </a:lnTo>
                  <a:lnTo>
                    <a:pt x="456740" y="1091222"/>
                  </a:lnTo>
                  <a:lnTo>
                    <a:pt x="505402" y="1106870"/>
                  </a:lnTo>
                  <a:lnTo>
                    <a:pt x="555705" y="1120346"/>
                  </a:lnTo>
                  <a:lnTo>
                    <a:pt x="607527" y="1131564"/>
                  </a:lnTo>
                  <a:lnTo>
                    <a:pt x="660744" y="1140439"/>
                  </a:lnTo>
                  <a:lnTo>
                    <a:pt x="715232" y="1146884"/>
                  </a:lnTo>
                  <a:lnTo>
                    <a:pt x="770869" y="1150814"/>
                  </a:lnTo>
                  <a:lnTo>
                    <a:pt x="827531" y="1152144"/>
                  </a:lnTo>
                  <a:lnTo>
                    <a:pt x="884194" y="1150814"/>
                  </a:lnTo>
                  <a:lnTo>
                    <a:pt x="939831" y="1146884"/>
                  </a:lnTo>
                  <a:lnTo>
                    <a:pt x="994319" y="1140439"/>
                  </a:lnTo>
                  <a:lnTo>
                    <a:pt x="1047536" y="1131564"/>
                  </a:lnTo>
                  <a:lnTo>
                    <a:pt x="1099358" y="1120346"/>
                  </a:lnTo>
                  <a:lnTo>
                    <a:pt x="1149661" y="1106870"/>
                  </a:lnTo>
                  <a:lnTo>
                    <a:pt x="1198323" y="1091222"/>
                  </a:lnTo>
                  <a:lnTo>
                    <a:pt x="1245220" y="1073488"/>
                  </a:lnTo>
                  <a:lnTo>
                    <a:pt x="1290230" y="1053754"/>
                  </a:lnTo>
                  <a:lnTo>
                    <a:pt x="1333229" y="1032105"/>
                  </a:lnTo>
                  <a:lnTo>
                    <a:pt x="1374093" y="1008628"/>
                  </a:lnTo>
                  <a:lnTo>
                    <a:pt x="1412700" y="983408"/>
                  </a:lnTo>
                  <a:lnTo>
                    <a:pt x="1448926" y="956531"/>
                  </a:lnTo>
                  <a:lnTo>
                    <a:pt x="1482649" y="928083"/>
                  </a:lnTo>
                  <a:lnTo>
                    <a:pt x="1513744" y="898150"/>
                  </a:lnTo>
                  <a:lnTo>
                    <a:pt x="1542090" y="866817"/>
                  </a:lnTo>
                  <a:lnTo>
                    <a:pt x="1567562" y="834170"/>
                  </a:lnTo>
                  <a:lnTo>
                    <a:pt x="1590038" y="800296"/>
                  </a:lnTo>
                  <a:lnTo>
                    <a:pt x="1609393" y="765280"/>
                  </a:lnTo>
                  <a:lnTo>
                    <a:pt x="1625506" y="729207"/>
                  </a:lnTo>
                  <a:lnTo>
                    <a:pt x="1638253" y="692164"/>
                  </a:lnTo>
                  <a:lnTo>
                    <a:pt x="1647510" y="654237"/>
                  </a:lnTo>
                  <a:lnTo>
                    <a:pt x="1653155" y="615511"/>
                  </a:lnTo>
                  <a:lnTo>
                    <a:pt x="1655064" y="576072"/>
                  </a:lnTo>
                  <a:lnTo>
                    <a:pt x="1653155" y="536632"/>
                  </a:lnTo>
                  <a:lnTo>
                    <a:pt x="1647510" y="497906"/>
                  </a:lnTo>
                  <a:lnTo>
                    <a:pt x="1638253" y="459979"/>
                  </a:lnTo>
                  <a:lnTo>
                    <a:pt x="1625506" y="422936"/>
                  </a:lnTo>
                  <a:lnTo>
                    <a:pt x="1609393" y="386863"/>
                  </a:lnTo>
                  <a:lnTo>
                    <a:pt x="1590038" y="351847"/>
                  </a:lnTo>
                  <a:lnTo>
                    <a:pt x="1567562" y="317973"/>
                  </a:lnTo>
                  <a:lnTo>
                    <a:pt x="1542090" y="285326"/>
                  </a:lnTo>
                  <a:lnTo>
                    <a:pt x="1513744" y="253993"/>
                  </a:lnTo>
                  <a:lnTo>
                    <a:pt x="1482649" y="224060"/>
                  </a:lnTo>
                  <a:lnTo>
                    <a:pt x="1448926" y="195612"/>
                  </a:lnTo>
                  <a:lnTo>
                    <a:pt x="1412700" y="168735"/>
                  </a:lnTo>
                  <a:lnTo>
                    <a:pt x="1374093" y="143515"/>
                  </a:lnTo>
                  <a:lnTo>
                    <a:pt x="1333229" y="120038"/>
                  </a:lnTo>
                  <a:lnTo>
                    <a:pt x="1290230" y="98389"/>
                  </a:lnTo>
                  <a:lnTo>
                    <a:pt x="1245220" y="78655"/>
                  </a:lnTo>
                  <a:lnTo>
                    <a:pt x="1198323" y="60921"/>
                  </a:lnTo>
                  <a:lnTo>
                    <a:pt x="1149661" y="45273"/>
                  </a:lnTo>
                  <a:lnTo>
                    <a:pt x="1099358" y="31797"/>
                  </a:lnTo>
                  <a:lnTo>
                    <a:pt x="1047536" y="20579"/>
                  </a:lnTo>
                  <a:lnTo>
                    <a:pt x="994319" y="11704"/>
                  </a:lnTo>
                  <a:lnTo>
                    <a:pt x="939831" y="5259"/>
                  </a:lnTo>
                  <a:lnTo>
                    <a:pt x="884194" y="1329"/>
                  </a:lnTo>
                  <a:lnTo>
                    <a:pt x="827531" y="0"/>
                  </a:lnTo>
                  <a:close/>
                </a:path>
              </a:pathLst>
            </a:custGeom>
            <a:solidFill>
              <a:srgbClr val="4F81BC"/>
            </a:solidFill>
          </p:spPr>
          <p:txBody>
            <a:bodyPr wrap="square" lIns="0" tIns="0" rIns="0" bIns="0" rtlCol="0"/>
            <a:lstStyle/>
            <a:p>
              <a:endParaRPr/>
            </a:p>
          </p:txBody>
        </p:sp>
        <p:sp>
          <p:nvSpPr>
            <p:cNvPr id="8" name="object 8"/>
            <p:cNvSpPr/>
            <p:nvPr/>
          </p:nvSpPr>
          <p:spPr>
            <a:xfrm>
              <a:off x="4789170" y="3141725"/>
              <a:ext cx="1655445" cy="1152525"/>
            </a:xfrm>
            <a:custGeom>
              <a:avLst/>
              <a:gdLst/>
              <a:ahLst/>
              <a:cxnLst/>
              <a:rect l="l" t="t" r="r" b="b"/>
              <a:pathLst>
                <a:path w="1655445" h="1152525">
                  <a:moveTo>
                    <a:pt x="0" y="576072"/>
                  </a:moveTo>
                  <a:lnTo>
                    <a:pt x="1908" y="536632"/>
                  </a:lnTo>
                  <a:lnTo>
                    <a:pt x="7553" y="497906"/>
                  </a:lnTo>
                  <a:lnTo>
                    <a:pt x="16810" y="459979"/>
                  </a:lnTo>
                  <a:lnTo>
                    <a:pt x="29557" y="422936"/>
                  </a:lnTo>
                  <a:lnTo>
                    <a:pt x="45670" y="386863"/>
                  </a:lnTo>
                  <a:lnTo>
                    <a:pt x="65025" y="351847"/>
                  </a:lnTo>
                  <a:lnTo>
                    <a:pt x="87501" y="317973"/>
                  </a:lnTo>
                  <a:lnTo>
                    <a:pt x="112973" y="285326"/>
                  </a:lnTo>
                  <a:lnTo>
                    <a:pt x="141319" y="253993"/>
                  </a:lnTo>
                  <a:lnTo>
                    <a:pt x="172414" y="224060"/>
                  </a:lnTo>
                  <a:lnTo>
                    <a:pt x="206137" y="195612"/>
                  </a:lnTo>
                  <a:lnTo>
                    <a:pt x="242363" y="168735"/>
                  </a:lnTo>
                  <a:lnTo>
                    <a:pt x="280970" y="143515"/>
                  </a:lnTo>
                  <a:lnTo>
                    <a:pt x="321834" y="120038"/>
                  </a:lnTo>
                  <a:lnTo>
                    <a:pt x="364833" y="98389"/>
                  </a:lnTo>
                  <a:lnTo>
                    <a:pt x="409843" y="78655"/>
                  </a:lnTo>
                  <a:lnTo>
                    <a:pt x="456740" y="60921"/>
                  </a:lnTo>
                  <a:lnTo>
                    <a:pt x="505402" y="45273"/>
                  </a:lnTo>
                  <a:lnTo>
                    <a:pt x="555705" y="31797"/>
                  </a:lnTo>
                  <a:lnTo>
                    <a:pt x="607527" y="20579"/>
                  </a:lnTo>
                  <a:lnTo>
                    <a:pt x="660744" y="11704"/>
                  </a:lnTo>
                  <a:lnTo>
                    <a:pt x="715232" y="5259"/>
                  </a:lnTo>
                  <a:lnTo>
                    <a:pt x="770869" y="1329"/>
                  </a:lnTo>
                  <a:lnTo>
                    <a:pt x="827531" y="0"/>
                  </a:lnTo>
                  <a:lnTo>
                    <a:pt x="884194" y="1329"/>
                  </a:lnTo>
                  <a:lnTo>
                    <a:pt x="939831" y="5259"/>
                  </a:lnTo>
                  <a:lnTo>
                    <a:pt x="994319" y="11704"/>
                  </a:lnTo>
                  <a:lnTo>
                    <a:pt x="1047536" y="20579"/>
                  </a:lnTo>
                  <a:lnTo>
                    <a:pt x="1099358" y="31797"/>
                  </a:lnTo>
                  <a:lnTo>
                    <a:pt x="1149661" y="45273"/>
                  </a:lnTo>
                  <a:lnTo>
                    <a:pt x="1198323" y="60921"/>
                  </a:lnTo>
                  <a:lnTo>
                    <a:pt x="1245220" y="78655"/>
                  </a:lnTo>
                  <a:lnTo>
                    <a:pt x="1290230" y="98389"/>
                  </a:lnTo>
                  <a:lnTo>
                    <a:pt x="1333229" y="120038"/>
                  </a:lnTo>
                  <a:lnTo>
                    <a:pt x="1374093" y="143515"/>
                  </a:lnTo>
                  <a:lnTo>
                    <a:pt x="1412700" y="168735"/>
                  </a:lnTo>
                  <a:lnTo>
                    <a:pt x="1448926" y="195612"/>
                  </a:lnTo>
                  <a:lnTo>
                    <a:pt x="1482649" y="224060"/>
                  </a:lnTo>
                  <a:lnTo>
                    <a:pt x="1513744" y="253993"/>
                  </a:lnTo>
                  <a:lnTo>
                    <a:pt x="1542090" y="285326"/>
                  </a:lnTo>
                  <a:lnTo>
                    <a:pt x="1567562" y="317973"/>
                  </a:lnTo>
                  <a:lnTo>
                    <a:pt x="1590038" y="351847"/>
                  </a:lnTo>
                  <a:lnTo>
                    <a:pt x="1609393" y="386863"/>
                  </a:lnTo>
                  <a:lnTo>
                    <a:pt x="1625506" y="422936"/>
                  </a:lnTo>
                  <a:lnTo>
                    <a:pt x="1638253" y="459979"/>
                  </a:lnTo>
                  <a:lnTo>
                    <a:pt x="1647510" y="497906"/>
                  </a:lnTo>
                  <a:lnTo>
                    <a:pt x="1653155" y="536632"/>
                  </a:lnTo>
                  <a:lnTo>
                    <a:pt x="1655064" y="576072"/>
                  </a:lnTo>
                  <a:lnTo>
                    <a:pt x="1653155" y="615511"/>
                  </a:lnTo>
                  <a:lnTo>
                    <a:pt x="1647510" y="654237"/>
                  </a:lnTo>
                  <a:lnTo>
                    <a:pt x="1638253" y="692164"/>
                  </a:lnTo>
                  <a:lnTo>
                    <a:pt x="1625506" y="729207"/>
                  </a:lnTo>
                  <a:lnTo>
                    <a:pt x="1609393" y="765280"/>
                  </a:lnTo>
                  <a:lnTo>
                    <a:pt x="1590038" y="800296"/>
                  </a:lnTo>
                  <a:lnTo>
                    <a:pt x="1567562" y="834170"/>
                  </a:lnTo>
                  <a:lnTo>
                    <a:pt x="1542090" y="866817"/>
                  </a:lnTo>
                  <a:lnTo>
                    <a:pt x="1513744" y="898150"/>
                  </a:lnTo>
                  <a:lnTo>
                    <a:pt x="1482649" y="928083"/>
                  </a:lnTo>
                  <a:lnTo>
                    <a:pt x="1448926" y="956531"/>
                  </a:lnTo>
                  <a:lnTo>
                    <a:pt x="1412700" y="983408"/>
                  </a:lnTo>
                  <a:lnTo>
                    <a:pt x="1374093" y="1008628"/>
                  </a:lnTo>
                  <a:lnTo>
                    <a:pt x="1333229" y="1032105"/>
                  </a:lnTo>
                  <a:lnTo>
                    <a:pt x="1290230" y="1053754"/>
                  </a:lnTo>
                  <a:lnTo>
                    <a:pt x="1245220" y="1073488"/>
                  </a:lnTo>
                  <a:lnTo>
                    <a:pt x="1198323" y="1091222"/>
                  </a:lnTo>
                  <a:lnTo>
                    <a:pt x="1149661" y="1106870"/>
                  </a:lnTo>
                  <a:lnTo>
                    <a:pt x="1099358" y="1120346"/>
                  </a:lnTo>
                  <a:lnTo>
                    <a:pt x="1047536" y="1131564"/>
                  </a:lnTo>
                  <a:lnTo>
                    <a:pt x="994319" y="1140439"/>
                  </a:lnTo>
                  <a:lnTo>
                    <a:pt x="939831" y="1146884"/>
                  </a:lnTo>
                  <a:lnTo>
                    <a:pt x="884194" y="1150814"/>
                  </a:lnTo>
                  <a:lnTo>
                    <a:pt x="827531" y="1152144"/>
                  </a:lnTo>
                  <a:lnTo>
                    <a:pt x="770869" y="1150814"/>
                  </a:lnTo>
                  <a:lnTo>
                    <a:pt x="715232" y="1146884"/>
                  </a:lnTo>
                  <a:lnTo>
                    <a:pt x="660744" y="1140439"/>
                  </a:lnTo>
                  <a:lnTo>
                    <a:pt x="607527" y="1131564"/>
                  </a:lnTo>
                  <a:lnTo>
                    <a:pt x="555705" y="1120346"/>
                  </a:lnTo>
                  <a:lnTo>
                    <a:pt x="505402" y="1106870"/>
                  </a:lnTo>
                  <a:lnTo>
                    <a:pt x="456740" y="1091222"/>
                  </a:lnTo>
                  <a:lnTo>
                    <a:pt x="409843" y="1073488"/>
                  </a:lnTo>
                  <a:lnTo>
                    <a:pt x="364833" y="1053754"/>
                  </a:lnTo>
                  <a:lnTo>
                    <a:pt x="321834" y="1032105"/>
                  </a:lnTo>
                  <a:lnTo>
                    <a:pt x="280970" y="1008628"/>
                  </a:lnTo>
                  <a:lnTo>
                    <a:pt x="242363" y="983408"/>
                  </a:lnTo>
                  <a:lnTo>
                    <a:pt x="206137" y="956531"/>
                  </a:lnTo>
                  <a:lnTo>
                    <a:pt x="172414" y="928083"/>
                  </a:lnTo>
                  <a:lnTo>
                    <a:pt x="141319" y="898150"/>
                  </a:lnTo>
                  <a:lnTo>
                    <a:pt x="112973" y="866817"/>
                  </a:lnTo>
                  <a:lnTo>
                    <a:pt x="87501" y="834170"/>
                  </a:lnTo>
                  <a:lnTo>
                    <a:pt x="65025" y="800296"/>
                  </a:lnTo>
                  <a:lnTo>
                    <a:pt x="45670" y="765280"/>
                  </a:lnTo>
                  <a:lnTo>
                    <a:pt x="29557" y="729207"/>
                  </a:lnTo>
                  <a:lnTo>
                    <a:pt x="16810" y="692164"/>
                  </a:lnTo>
                  <a:lnTo>
                    <a:pt x="7553" y="654237"/>
                  </a:lnTo>
                  <a:lnTo>
                    <a:pt x="1908" y="615511"/>
                  </a:lnTo>
                  <a:lnTo>
                    <a:pt x="0" y="576072"/>
                  </a:lnTo>
                  <a:close/>
                </a:path>
              </a:pathLst>
            </a:custGeom>
            <a:ln w="25908">
              <a:solidFill>
                <a:srgbClr val="385D89"/>
              </a:solidFill>
            </a:ln>
          </p:spPr>
          <p:txBody>
            <a:bodyPr wrap="square" lIns="0" tIns="0" rIns="0" bIns="0" rtlCol="0"/>
            <a:lstStyle/>
            <a:p>
              <a:endParaRPr/>
            </a:p>
          </p:txBody>
        </p:sp>
      </p:grpSp>
      <p:sp>
        <p:nvSpPr>
          <p:cNvPr id="9" name="object 9"/>
          <p:cNvSpPr txBox="1"/>
          <p:nvPr/>
        </p:nvSpPr>
        <p:spPr>
          <a:xfrm>
            <a:off x="5235702" y="3415665"/>
            <a:ext cx="761365" cy="574040"/>
          </a:xfrm>
          <a:prstGeom prst="rect">
            <a:avLst/>
          </a:prstGeom>
        </p:spPr>
        <p:txBody>
          <a:bodyPr vert="horz" wrap="square" lIns="0" tIns="12700" rIns="0" bIns="0" rtlCol="0">
            <a:spAutoFit/>
          </a:bodyPr>
          <a:lstStyle/>
          <a:p>
            <a:pPr marL="12700" marR="5080" indent="48260">
              <a:lnSpc>
                <a:spcPct val="100000"/>
              </a:lnSpc>
              <a:spcBef>
                <a:spcPts val="100"/>
              </a:spcBef>
            </a:pPr>
            <a:r>
              <a:rPr sz="1800" dirty="0">
                <a:solidFill>
                  <a:srgbClr val="FFFFFF"/>
                </a:solidFill>
                <a:latin typeface="Carlito"/>
                <a:cs typeface="Carlito"/>
              </a:rPr>
              <a:t>40 min  </a:t>
            </a:r>
            <a:r>
              <a:rPr sz="1800" spc="-10" dirty="0">
                <a:solidFill>
                  <a:srgbClr val="FFFFFF"/>
                </a:solidFill>
                <a:latin typeface="Carlito"/>
                <a:cs typeface="Carlito"/>
              </a:rPr>
              <a:t>P</a:t>
            </a:r>
            <a:r>
              <a:rPr sz="1800" dirty="0">
                <a:solidFill>
                  <a:srgbClr val="FFFFFF"/>
                </a:solidFill>
                <a:latin typeface="Carlito"/>
                <a:cs typeface="Carlito"/>
              </a:rPr>
              <a:t>rüfu</a:t>
            </a:r>
            <a:r>
              <a:rPr sz="1800" spc="5" dirty="0">
                <a:solidFill>
                  <a:srgbClr val="FFFFFF"/>
                </a:solidFill>
                <a:latin typeface="Carlito"/>
                <a:cs typeface="Carlito"/>
              </a:rPr>
              <a:t>n</a:t>
            </a:r>
            <a:r>
              <a:rPr sz="1800" dirty="0">
                <a:solidFill>
                  <a:srgbClr val="FFFFFF"/>
                </a:solidFill>
                <a:latin typeface="Carlito"/>
                <a:cs typeface="Carlito"/>
              </a:rPr>
              <a:t>g</a:t>
            </a:r>
            <a:endParaRPr sz="1800">
              <a:latin typeface="Carlito"/>
              <a:cs typeface="Carlito"/>
            </a:endParaRPr>
          </a:p>
        </p:txBody>
      </p:sp>
      <p:grpSp>
        <p:nvGrpSpPr>
          <p:cNvPr id="10" name="object 10"/>
          <p:cNvGrpSpPr/>
          <p:nvPr/>
        </p:nvGrpSpPr>
        <p:grpSpPr>
          <a:xfrm>
            <a:off x="6071615" y="4209288"/>
            <a:ext cx="1754505" cy="745490"/>
            <a:chOff x="6071615" y="4209288"/>
            <a:chExt cx="1754505" cy="745490"/>
          </a:xfrm>
        </p:grpSpPr>
        <p:sp>
          <p:nvSpPr>
            <p:cNvPr id="11" name="object 11"/>
            <p:cNvSpPr/>
            <p:nvPr/>
          </p:nvSpPr>
          <p:spPr>
            <a:xfrm>
              <a:off x="6084569" y="4222242"/>
              <a:ext cx="1728470" cy="719455"/>
            </a:xfrm>
            <a:custGeom>
              <a:avLst/>
              <a:gdLst/>
              <a:ahLst/>
              <a:cxnLst/>
              <a:rect l="l" t="t" r="r" b="b"/>
              <a:pathLst>
                <a:path w="1728470" h="719454">
                  <a:moveTo>
                    <a:pt x="864107" y="0"/>
                  </a:moveTo>
                  <a:lnTo>
                    <a:pt x="799614" y="986"/>
                  </a:lnTo>
                  <a:lnTo>
                    <a:pt x="736409" y="3899"/>
                  </a:lnTo>
                  <a:lnTo>
                    <a:pt x="674658" y="8670"/>
                  </a:lnTo>
                  <a:lnTo>
                    <a:pt x="614530" y="15228"/>
                  </a:lnTo>
                  <a:lnTo>
                    <a:pt x="556191" y="23504"/>
                  </a:lnTo>
                  <a:lnTo>
                    <a:pt x="499807" y="33429"/>
                  </a:lnTo>
                  <a:lnTo>
                    <a:pt x="445547" y="44933"/>
                  </a:lnTo>
                  <a:lnTo>
                    <a:pt x="393577" y="57946"/>
                  </a:lnTo>
                  <a:lnTo>
                    <a:pt x="344065" y="72399"/>
                  </a:lnTo>
                  <a:lnTo>
                    <a:pt x="297176" y="88222"/>
                  </a:lnTo>
                  <a:lnTo>
                    <a:pt x="253079" y="105346"/>
                  </a:lnTo>
                  <a:lnTo>
                    <a:pt x="211940" y="123701"/>
                  </a:lnTo>
                  <a:lnTo>
                    <a:pt x="173926" y="143218"/>
                  </a:lnTo>
                  <a:lnTo>
                    <a:pt x="139204" y="163827"/>
                  </a:lnTo>
                  <a:lnTo>
                    <a:pt x="80307" y="208042"/>
                  </a:lnTo>
                  <a:lnTo>
                    <a:pt x="36582" y="255791"/>
                  </a:lnTo>
                  <a:lnTo>
                    <a:pt x="9368" y="306517"/>
                  </a:lnTo>
                  <a:lnTo>
                    <a:pt x="0" y="359663"/>
                  </a:lnTo>
                  <a:lnTo>
                    <a:pt x="2369" y="386505"/>
                  </a:lnTo>
                  <a:lnTo>
                    <a:pt x="20828" y="438510"/>
                  </a:lnTo>
                  <a:lnTo>
                    <a:pt x="56464" y="487817"/>
                  </a:lnTo>
                  <a:lnTo>
                    <a:pt x="107942" y="533869"/>
                  </a:lnTo>
                  <a:lnTo>
                    <a:pt x="173926" y="576109"/>
                  </a:lnTo>
                  <a:lnTo>
                    <a:pt x="211940" y="595626"/>
                  </a:lnTo>
                  <a:lnTo>
                    <a:pt x="253079" y="613981"/>
                  </a:lnTo>
                  <a:lnTo>
                    <a:pt x="297176" y="631105"/>
                  </a:lnTo>
                  <a:lnTo>
                    <a:pt x="344065" y="646928"/>
                  </a:lnTo>
                  <a:lnTo>
                    <a:pt x="393577" y="661381"/>
                  </a:lnTo>
                  <a:lnTo>
                    <a:pt x="445547" y="674394"/>
                  </a:lnTo>
                  <a:lnTo>
                    <a:pt x="499807" y="685898"/>
                  </a:lnTo>
                  <a:lnTo>
                    <a:pt x="556191" y="695823"/>
                  </a:lnTo>
                  <a:lnTo>
                    <a:pt x="614530" y="704099"/>
                  </a:lnTo>
                  <a:lnTo>
                    <a:pt x="674658" y="710657"/>
                  </a:lnTo>
                  <a:lnTo>
                    <a:pt x="736409" y="715428"/>
                  </a:lnTo>
                  <a:lnTo>
                    <a:pt x="799614" y="718341"/>
                  </a:lnTo>
                  <a:lnTo>
                    <a:pt x="864107" y="719327"/>
                  </a:lnTo>
                  <a:lnTo>
                    <a:pt x="928601" y="718341"/>
                  </a:lnTo>
                  <a:lnTo>
                    <a:pt x="991806" y="715428"/>
                  </a:lnTo>
                  <a:lnTo>
                    <a:pt x="1053557" y="710657"/>
                  </a:lnTo>
                  <a:lnTo>
                    <a:pt x="1113685" y="704099"/>
                  </a:lnTo>
                  <a:lnTo>
                    <a:pt x="1172024" y="695823"/>
                  </a:lnTo>
                  <a:lnTo>
                    <a:pt x="1228408" y="685898"/>
                  </a:lnTo>
                  <a:lnTo>
                    <a:pt x="1282668" y="674394"/>
                  </a:lnTo>
                  <a:lnTo>
                    <a:pt x="1334638" y="661381"/>
                  </a:lnTo>
                  <a:lnTo>
                    <a:pt x="1384150" y="646928"/>
                  </a:lnTo>
                  <a:lnTo>
                    <a:pt x="1431039" y="631105"/>
                  </a:lnTo>
                  <a:lnTo>
                    <a:pt x="1475136" y="613981"/>
                  </a:lnTo>
                  <a:lnTo>
                    <a:pt x="1516275" y="595626"/>
                  </a:lnTo>
                  <a:lnTo>
                    <a:pt x="1554289" y="576109"/>
                  </a:lnTo>
                  <a:lnTo>
                    <a:pt x="1589011" y="555500"/>
                  </a:lnTo>
                  <a:lnTo>
                    <a:pt x="1647908" y="511285"/>
                  </a:lnTo>
                  <a:lnTo>
                    <a:pt x="1691633" y="463536"/>
                  </a:lnTo>
                  <a:lnTo>
                    <a:pt x="1718847" y="412810"/>
                  </a:lnTo>
                  <a:lnTo>
                    <a:pt x="1728215" y="359663"/>
                  </a:lnTo>
                  <a:lnTo>
                    <a:pt x="1725846" y="332822"/>
                  </a:lnTo>
                  <a:lnTo>
                    <a:pt x="1707387" y="280817"/>
                  </a:lnTo>
                  <a:lnTo>
                    <a:pt x="1671751" y="231510"/>
                  </a:lnTo>
                  <a:lnTo>
                    <a:pt x="1620273" y="185458"/>
                  </a:lnTo>
                  <a:lnTo>
                    <a:pt x="1554289" y="143218"/>
                  </a:lnTo>
                  <a:lnTo>
                    <a:pt x="1516275" y="123701"/>
                  </a:lnTo>
                  <a:lnTo>
                    <a:pt x="1475136" y="105346"/>
                  </a:lnTo>
                  <a:lnTo>
                    <a:pt x="1431039" y="88222"/>
                  </a:lnTo>
                  <a:lnTo>
                    <a:pt x="1384150" y="72399"/>
                  </a:lnTo>
                  <a:lnTo>
                    <a:pt x="1334638" y="57946"/>
                  </a:lnTo>
                  <a:lnTo>
                    <a:pt x="1282668" y="44933"/>
                  </a:lnTo>
                  <a:lnTo>
                    <a:pt x="1228408" y="33429"/>
                  </a:lnTo>
                  <a:lnTo>
                    <a:pt x="1172024" y="23504"/>
                  </a:lnTo>
                  <a:lnTo>
                    <a:pt x="1113685" y="15228"/>
                  </a:lnTo>
                  <a:lnTo>
                    <a:pt x="1053557" y="8670"/>
                  </a:lnTo>
                  <a:lnTo>
                    <a:pt x="991806" y="3899"/>
                  </a:lnTo>
                  <a:lnTo>
                    <a:pt x="928601" y="986"/>
                  </a:lnTo>
                  <a:lnTo>
                    <a:pt x="864107" y="0"/>
                  </a:lnTo>
                  <a:close/>
                </a:path>
              </a:pathLst>
            </a:custGeom>
            <a:solidFill>
              <a:srgbClr val="4F81BC"/>
            </a:solidFill>
          </p:spPr>
          <p:txBody>
            <a:bodyPr wrap="square" lIns="0" tIns="0" rIns="0" bIns="0" rtlCol="0"/>
            <a:lstStyle/>
            <a:p>
              <a:endParaRPr/>
            </a:p>
          </p:txBody>
        </p:sp>
        <p:sp>
          <p:nvSpPr>
            <p:cNvPr id="12" name="object 12"/>
            <p:cNvSpPr/>
            <p:nvPr/>
          </p:nvSpPr>
          <p:spPr>
            <a:xfrm>
              <a:off x="6084569" y="4222242"/>
              <a:ext cx="1728470" cy="719455"/>
            </a:xfrm>
            <a:custGeom>
              <a:avLst/>
              <a:gdLst/>
              <a:ahLst/>
              <a:cxnLst/>
              <a:rect l="l" t="t" r="r" b="b"/>
              <a:pathLst>
                <a:path w="1728470" h="719454">
                  <a:moveTo>
                    <a:pt x="0" y="359663"/>
                  </a:moveTo>
                  <a:lnTo>
                    <a:pt x="9368" y="306517"/>
                  </a:lnTo>
                  <a:lnTo>
                    <a:pt x="36582" y="255791"/>
                  </a:lnTo>
                  <a:lnTo>
                    <a:pt x="80307" y="208042"/>
                  </a:lnTo>
                  <a:lnTo>
                    <a:pt x="139204" y="163827"/>
                  </a:lnTo>
                  <a:lnTo>
                    <a:pt x="173926" y="143218"/>
                  </a:lnTo>
                  <a:lnTo>
                    <a:pt x="211940" y="123701"/>
                  </a:lnTo>
                  <a:lnTo>
                    <a:pt x="253079" y="105346"/>
                  </a:lnTo>
                  <a:lnTo>
                    <a:pt x="297176" y="88222"/>
                  </a:lnTo>
                  <a:lnTo>
                    <a:pt x="344065" y="72399"/>
                  </a:lnTo>
                  <a:lnTo>
                    <a:pt x="393577" y="57946"/>
                  </a:lnTo>
                  <a:lnTo>
                    <a:pt x="445547" y="44933"/>
                  </a:lnTo>
                  <a:lnTo>
                    <a:pt x="499807" y="33429"/>
                  </a:lnTo>
                  <a:lnTo>
                    <a:pt x="556191" y="23504"/>
                  </a:lnTo>
                  <a:lnTo>
                    <a:pt x="614530" y="15228"/>
                  </a:lnTo>
                  <a:lnTo>
                    <a:pt x="674658" y="8670"/>
                  </a:lnTo>
                  <a:lnTo>
                    <a:pt x="736409" y="3899"/>
                  </a:lnTo>
                  <a:lnTo>
                    <a:pt x="799614" y="986"/>
                  </a:lnTo>
                  <a:lnTo>
                    <a:pt x="864107" y="0"/>
                  </a:lnTo>
                  <a:lnTo>
                    <a:pt x="928601" y="986"/>
                  </a:lnTo>
                  <a:lnTo>
                    <a:pt x="991806" y="3899"/>
                  </a:lnTo>
                  <a:lnTo>
                    <a:pt x="1053557" y="8670"/>
                  </a:lnTo>
                  <a:lnTo>
                    <a:pt x="1113685" y="15228"/>
                  </a:lnTo>
                  <a:lnTo>
                    <a:pt x="1172024" y="23504"/>
                  </a:lnTo>
                  <a:lnTo>
                    <a:pt x="1228408" y="33429"/>
                  </a:lnTo>
                  <a:lnTo>
                    <a:pt x="1282668" y="44933"/>
                  </a:lnTo>
                  <a:lnTo>
                    <a:pt x="1334638" y="57946"/>
                  </a:lnTo>
                  <a:lnTo>
                    <a:pt x="1384150" y="72399"/>
                  </a:lnTo>
                  <a:lnTo>
                    <a:pt x="1431039" y="88222"/>
                  </a:lnTo>
                  <a:lnTo>
                    <a:pt x="1475136" y="105346"/>
                  </a:lnTo>
                  <a:lnTo>
                    <a:pt x="1516275" y="123701"/>
                  </a:lnTo>
                  <a:lnTo>
                    <a:pt x="1554289" y="143218"/>
                  </a:lnTo>
                  <a:lnTo>
                    <a:pt x="1589011" y="163827"/>
                  </a:lnTo>
                  <a:lnTo>
                    <a:pt x="1647908" y="208042"/>
                  </a:lnTo>
                  <a:lnTo>
                    <a:pt x="1691633" y="255791"/>
                  </a:lnTo>
                  <a:lnTo>
                    <a:pt x="1718847" y="306517"/>
                  </a:lnTo>
                  <a:lnTo>
                    <a:pt x="1728215" y="359663"/>
                  </a:lnTo>
                  <a:lnTo>
                    <a:pt x="1725846" y="386505"/>
                  </a:lnTo>
                  <a:lnTo>
                    <a:pt x="1707387" y="438510"/>
                  </a:lnTo>
                  <a:lnTo>
                    <a:pt x="1671751" y="487817"/>
                  </a:lnTo>
                  <a:lnTo>
                    <a:pt x="1620273" y="533869"/>
                  </a:lnTo>
                  <a:lnTo>
                    <a:pt x="1554289" y="576109"/>
                  </a:lnTo>
                  <a:lnTo>
                    <a:pt x="1516275" y="595626"/>
                  </a:lnTo>
                  <a:lnTo>
                    <a:pt x="1475136" y="613981"/>
                  </a:lnTo>
                  <a:lnTo>
                    <a:pt x="1431039" y="631105"/>
                  </a:lnTo>
                  <a:lnTo>
                    <a:pt x="1384150" y="646928"/>
                  </a:lnTo>
                  <a:lnTo>
                    <a:pt x="1334638" y="661381"/>
                  </a:lnTo>
                  <a:lnTo>
                    <a:pt x="1282668" y="674394"/>
                  </a:lnTo>
                  <a:lnTo>
                    <a:pt x="1228408" y="685898"/>
                  </a:lnTo>
                  <a:lnTo>
                    <a:pt x="1172024" y="695823"/>
                  </a:lnTo>
                  <a:lnTo>
                    <a:pt x="1113685" y="704099"/>
                  </a:lnTo>
                  <a:lnTo>
                    <a:pt x="1053557" y="710657"/>
                  </a:lnTo>
                  <a:lnTo>
                    <a:pt x="991806" y="715428"/>
                  </a:lnTo>
                  <a:lnTo>
                    <a:pt x="928601" y="718341"/>
                  </a:lnTo>
                  <a:lnTo>
                    <a:pt x="864107" y="719327"/>
                  </a:lnTo>
                  <a:lnTo>
                    <a:pt x="799614" y="718341"/>
                  </a:lnTo>
                  <a:lnTo>
                    <a:pt x="736409" y="715428"/>
                  </a:lnTo>
                  <a:lnTo>
                    <a:pt x="674658" y="710657"/>
                  </a:lnTo>
                  <a:lnTo>
                    <a:pt x="614530" y="704099"/>
                  </a:lnTo>
                  <a:lnTo>
                    <a:pt x="556191" y="695823"/>
                  </a:lnTo>
                  <a:lnTo>
                    <a:pt x="499807" y="685898"/>
                  </a:lnTo>
                  <a:lnTo>
                    <a:pt x="445547" y="674394"/>
                  </a:lnTo>
                  <a:lnTo>
                    <a:pt x="393577" y="661381"/>
                  </a:lnTo>
                  <a:lnTo>
                    <a:pt x="344065" y="646928"/>
                  </a:lnTo>
                  <a:lnTo>
                    <a:pt x="297176" y="631105"/>
                  </a:lnTo>
                  <a:lnTo>
                    <a:pt x="253079" y="613981"/>
                  </a:lnTo>
                  <a:lnTo>
                    <a:pt x="211940" y="595626"/>
                  </a:lnTo>
                  <a:lnTo>
                    <a:pt x="173926" y="576109"/>
                  </a:lnTo>
                  <a:lnTo>
                    <a:pt x="139204" y="555500"/>
                  </a:lnTo>
                  <a:lnTo>
                    <a:pt x="80307" y="511285"/>
                  </a:lnTo>
                  <a:lnTo>
                    <a:pt x="36582" y="463536"/>
                  </a:lnTo>
                  <a:lnTo>
                    <a:pt x="9368" y="412810"/>
                  </a:lnTo>
                  <a:lnTo>
                    <a:pt x="0" y="359663"/>
                  </a:lnTo>
                  <a:close/>
                </a:path>
              </a:pathLst>
            </a:custGeom>
            <a:ln w="25908">
              <a:solidFill>
                <a:srgbClr val="385D89"/>
              </a:solidFill>
            </a:ln>
          </p:spPr>
          <p:txBody>
            <a:bodyPr wrap="square" lIns="0" tIns="0" rIns="0" bIns="0" rtlCol="0"/>
            <a:lstStyle/>
            <a:p>
              <a:endParaRPr/>
            </a:p>
          </p:txBody>
        </p:sp>
      </p:grpSp>
      <p:sp>
        <p:nvSpPr>
          <p:cNvPr id="13" name="object 13"/>
          <p:cNvSpPr txBox="1"/>
          <p:nvPr/>
        </p:nvSpPr>
        <p:spPr>
          <a:xfrm>
            <a:off x="6471030" y="4416932"/>
            <a:ext cx="9556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2</a:t>
            </a:r>
            <a:r>
              <a:rPr sz="1800" spc="-65" dirty="0">
                <a:solidFill>
                  <a:srgbClr val="FFFFFF"/>
                </a:solidFill>
                <a:latin typeface="Carlito"/>
                <a:cs typeface="Carlito"/>
              </a:rPr>
              <a:t> </a:t>
            </a:r>
            <a:r>
              <a:rPr sz="1800" spc="-5" dirty="0">
                <a:solidFill>
                  <a:srgbClr val="FFFFFF"/>
                </a:solidFill>
                <a:latin typeface="Carlito"/>
                <a:cs typeface="Carlito"/>
              </a:rPr>
              <a:t>Themen</a:t>
            </a:r>
            <a:endParaRPr sz="1800">
              <a:latin typeface="Carlito"/>
              <a:cs typeface="Carlito"/>
            </a:endParaRPr>
          </a:p>
        </p:txBody>
      </p:sp>
      <p:sp>
        <p:nvSpPr>
          <p:cNvPr id="15" name="object 1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16" name="object 1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17" name="Foliennummernplatzhalter 16"/>
          <p:cNvSpPr>
            <a:spLocks noGrp="1"/>
          </p:cNvSpPr>
          <p:nvPr>
            <p:ph type="sldNum" sz="quarter" idx="7"/>
          </p:nvPr>
        </p:nvSpPr>
        <p:spPr/>
        <p:txBody>
          <a:bodyPr/>
          <a:lstStyle/>
          <a:p>
            <a:fld id="{B6F15528-21DE-4FAA-801E-634DDDAF4B2B}" type="slidenum">
              <a:rPr lang="de-DE" smtClean="0"/>
              <a:t>13</a:t>
            </a:fld>
            <a:endParaRPr lang="de-DE"/>
          </a:p>
        </p:txBody>
      </p:sp>
      <p:sp>
        <p:nvSpPr>
          <p:cNvPr id="14" name="Textfeld 13">
            <a:extLst>
              <a:ext uri="{FF2B5EF4-FFF2-40B4-BE49-F238E27FC236}">
                <a16:creationId xmlns:a16="http://schemas.microsoft.com/office/drawing/2014/main" xmlns="" id="{AA8E1228-2008-5B60-631D-213DCC12CB31}"/>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952" y="1730639"/>
            <a:ext cx="8202930" cy="1486946"/>
          </a:xfrm>
          <a:prstGeom prst="rect">
            <a:avLst/>
          </a:prstGeom>
        </p:spPr>
        <p:txBody>
          <a:bodyPr vert="horz" wrap="square" lIns="0" tIns="192405" rIns="0" bIns="0" rtlCol="0">
            <a:spAutoFit/>
          </a:bodyPr>
          <a:lstStyle/>
          <a:p>
            <a:pPr marL="12700">
              <a:lnSpc>
                <a:spcPct val="100000"/>
              </a:lnSpc>
              <a:spcBef>
                <a:spcPts val="1515"/>
              </a:spcBef>
            </a:pPr>
            <a:r>
              <a:rPr sz="2000" b="1" dirty="0">
                <a:latin typeface="Arial"/>
                <a:cs typeface="Arial"/>
              </a:rPr>
              <a:t>Kompetenzen </a:t>
            </a:r>
            <a:r>
              <a:rPr sz="2000" b="1" spc="-15" dirty="0">
                <a:latin typeface="Arial"/>
                <a:cs typeface="Arial"/>
              </a:rPr>
              <a:t>Modulbeschreibung </a:t>
            </a:r>
            <a:r>
              <a:rPr sz="2000" b="1" spc="-5" dirty="0">
                <a:solidFill>
                  <a:srgbClr val="FF0000"/>
                </a:solidFill>
                <a:latin typeface="Arial"/>
                <a:cs typeface="Arial"/>
              </a:rPr>
              <a:t>SPSO </a:t>
            </a:r>
            <a:r>
              <a:rPr sz="2000" b="1" dirty="0">
                <a:solidFill>
                  <a:srgbClr val="FF0000"/>
                </a:solidFill>
                <a:latin typeface="Arial"/>
                <a:cs typeface="Arial"/>
              </a:rPr>
              <a:t>2019</a:t>
            </a:r>
            <a:r>
              <a:rPr lang="de-DE" sz="2000" b="1" dirty="0">
                <a:solidFill>
                  <a:srgbClr val="FF0000"/>
                </a:solidFill>
                <a:latin typeface="Arial"/>
                <a:cs typeface="Arial"/>
              </a:rPr>
              <a:t>, SPSO 2021 und SPSO 2022</a:t>
            </a:r>
            <a:r>
              <a:rPr sz="2000" b="1" dirty="0">
                <a:solidFill>
                  <a:srgbClr val="FF0000"/>
                </a:solidFill>
                <a:latin typeface="Arial"/>
                <a:cs typeface="Arial"/>
              </a:rPr>
              <a:t> </a:t>
            </a:r>
            <a:r>
              <a:rPr sz="2000" b="1" dirty="0">
                <a:latin typeface="Arial"/>
                <a:cs typeface="Arial"/>
              </a:rPr>
              <a:t>für </a:t>
            </a:r>
            <a:r>
              <a:rPr sz="2000" b="1" dirty="0">
                <a:solidFill>
                  <a:srgbClr val="FF0000"/>
                </a:solidFill>
                <a:latin typeface="Arial"/>
                <a:cs typeface="Arial"/>
              </a:rPr>
              <a:t>LA GS, RS,</a:t>
            </a:r>
            <a:r>
              <a:rPr sz="2000" b="1" spc="-380" dirty="0">
                <a:solidFill>
                  <a:srgbClr val="FF0000"/>
                </a:solidFill>
                <a:latin typeface="Arial"/>
                <a:cs typeface="Arial"/>
              </a:rPr>
              <a:t> </a:t>
            </a:r>
            <a:r>
              <a:rPr sz="2000" b="1" dirty="0">
                <a:solidFill>
                  <a:srgbClr val="FF0000"/>
                </a:solidFill>
                <a:latin typeface="Arial"/>
                <a:cs typeface="Arial"/>
              </a:rPr>
              <a:t>SoPäd</a:t>
            </a:r>
            <a:endParaRPr sz="2000" dirty="0">
              <a:latin typeface="Arial"/>
              <a:cs typeface="Arial"/>
            </a:endParaRPr>
          </a:p>
          <a:p>
            <a:pPr marL="12700">
              <a:lnSpc>
                <a:spcPct val="100000"/>
              </a:lnSpc>
              <a:spcBef>
                <a:spcPts val="1215"/>
              </a:spcBef>
            </a:pPr>
            <a:r>
              <a:rPr sz="1700" dirty="0">
                <a:latin typeface="Arial"/>
                <a:cs typeface="Arial"/>
              </a:rPr>
              <a:t>Die Studierenden verfügen über Wissen, </a:t>
            </a:r>
            <a:r>
              <a:rPr sz="1700" spc="-5" dirty="0">
                <a:latin typeface="Arial"/>
                <a:cs typeface="Arial"/>
              </a:rPr>
              <a:t>Fähigkeiten </a:t>
            </a:r>
            <a:r>
              <a:rPr sz="1700" dirty="0">
                <a:latin typeface="Arial"/>
                <a:cs typeface="Arial"/>
              </a:rPr>
              <a:t>und </a:t>
            </a:r>
            <a:r>
              <a:rPr sz="1700" spc="-5" dirty="0">
                <a:latin typeface="Arial"/>
                <a:cs typeface="Arial"/>
              </a:rPr>
              <a:t>Fertigkeiten in </a:t>
            </a:r>
            <a:r>
              <a:rPr sz="1700" b="1" dirty="0" err="1">
                <a:solidFill>
                  <a:srgbClr val="FF0000"/>
                </a:solidFill>
                <a:latin typeface="Arial"/>
                <a:cs typeface="Arial"/>
              </a:rPr>
              <a:t>drei</a:t>
            </a:r>
            <a:r>
              <a:rPr lang="de-DE" sz="1700" b="1" spc="-265" dirty="0">
                <a:solidFill>
                  <a:srgbClr val="FF0000"/>
                </a:solidFill>
                <a:latin typeface="Arial"/>
                <a:cs typeface="Arial"/>
              </a:rPr>
              <a:t> </a:t>
            </a:r>
            <a:r>
              <a:rPr sz="1700" dirty="0">
                <a:latin typeface="Arial"/>
                <a:cs typeface="Arial"/>
              </a:rPr>
              <a:t>der</a:t>
            </a:r>
          </a:p>
          <a:p>
            <a:pPr marL="12700">
              <a:lnSpc>
                <a:spcPct val="100000"/>
              </a:lnSpc>
            </a:pPr>
            <a:r>
              <a:rPr sz="1700" dirty="0">
                <a:latin typeface="Arial"/>
                <a:cs typeface="Arial"/>
              </a:rPr>
              <a:t>folgenden</a:t>
            </a:r>
            <a:r>
              <a:rPr sz="1700" spc="-395" dirty="0">
                <a:latin typeface="Arial"/>
                <a:cs typeface="Arial"/>
              </a:rPr>
              <a:t> </a:t>
            </a:r>
            <a:r>
              <a:rPr sz="1700" spc="-5" dirty="0">
                <a:latin typeface="Arial"/>
                <a:cs typeface="Arial"/>
              </a:rPr>
              <a:t>Themengebiete </a:t>
            </a:r>
            <a:r>
              <a:rPr sz="1700" dirty="0">
                <a:latin typeface="Arial"/>
                <a:cs typeface="Arial"/>
              </a:rPr>
              <a:t>und </a:t>
            </a:r>
            <a:r>
              <a:rPr sz="1700" b="1" spc="-5" dirty="0">
                <a:solidFill>
                  <a:schemeClr val="tx2"/>
                </a:solidFill>
                <a:latin typeface="Arial"/>
                <a:cs typeface="Arial"/>
              </a:rPr>
              <a:t>wählen </a:t>
            </a:r>
            <a:r>
              <a:rPr sz="1700" b="1" dirty="0">
                <a:solidFill>
                  <a:schemeClr val="tx2"/>
                </a:solidFill>
                <a:latin typeface="Arial"/>
                <a:cs typeface="Arial"/>
              </a:rPr>
              <a:t>daraus drei </a:t>
            </a:r>
            <a:r>
              <a:rPr sz="1700" b="1" spc="-5" dirty="0">
                <a:solidFill>
                  <a:schemeClr val="tx2"/>
                </a:solidFill>
                <a:latin typeface="Arial"/>
                <a:cs typeface="Arial"/>
              </a:rPr>
              <a:t>Prüfungsthemen </a:t>
            </a:r>
            <a:r>
              <a:rPr sz="1700" b="1" dirty="0">
                <a:solidFill>
                  <a:schemeClr val="tx2"/>
                </a:solidFill>
                <a:latin typeface="Arial"/>
                <a:cs typeface="Arial"/>
              </a:rPr>
              <a:t>aus:</a:t>
            </a:r>
          </a:p>
        </p:txBody>
      </p:sp>
      <p:sp>
        <p:nvSpPr>
          <p:cNvPr id="3" name="object 3"/>
          <p:cNvSpPr txBox="1"/>
          <p:nvPr/>
        </p:nvSpPr>
        <p:spPr>
          <a:xfrm>
            <a:off x="250952" y="3146551"/>
            <a:ext cx="4182745" cy="1840230"/>
          </a:xfrm>
          <a:prstGeom prst="rect">
            <a:avLst/>
          </a:prstGeom>
        </p:spPr>
        <p:txBody>
          <a:bodyPr vert="horz" wrap="square" lIns="0" tIns="13335" rIns="0" bIns="0" rtlCol="0">
            <a:spAutoFit/>
          </a:bodyPr>
          <a:lstStyle/>
          <a:p>
            <a:pPr marL="355600" indent="-343535">
              <a:lnSpc>
                <a:spcPct val="100000"/>
              </a:lnSpc>
              <a:spcBef>
                <a:spcPts val="105"/>
              </a:spcBef>
              <a:buChar char="-"/>
              <a:tabLst>
                <a:tab pos="355600" algn="l"/>
                <a:tab pos="356235" algn="l"/>
              </a:tabLst>
            </a:pPr>
            <a:r>
              <a:rPr sz="1700" spc="-5" dirty="0">
                <a:latin typeface="Arial"/>
                <a:cs typeface="Arial"/>
              </a:rPr>
              <a:t>Professionalität </a:t>
            </a:r>
            <a:r>
              <a:rPr sz="1700" dirty="0">
                <a:latin typeface="Arial"/>
                <a:cs typeface="Arial"/>
              </a:rPr>
              <a:t>im</a:t>
            </a:r>
            <a:r>
              <a:rPr sz="1700" spc="-105" dirty="0">
                <a:latin typeface="Arial"/>
                <a:cs typeface="Arial"/>
              </a:rPr>
              <a:t> </a:t>
            </a:r>
            <a:r>
              <a:rPr sz="1700" spc="-15" dirty="0">
                <a:latin typeface="Arial"/>
                <a:cs typeface="Arial"/>
              </a:rPr>
              <a:t>Lehrerinnenberuf,</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Schulstruktur </a:t>
            </a:r>
            <a:r>
              <a:rPr sz="1700" dirty="0">
                <a:latin typeface="Arial"/>
                <a:cs typeface="Arial"/>
              </a:rPr>
              <a:t>und</a:t>
            </a:r>
            <a:r>
              <a:rPr sz="1700" spc="-100" dirty="0">
                <a:latin typeface="Arial"/>
                <a:cs typeface="Arial"/>
              </a:rPr>
              <a:t> </a:t>
            </a:r>
            <a:r>
              <a:rPr sz="1700" spc="-5" dirty="0">
                <a:latin typeface="Arial"/>
                <a:cs typeface="Arial"/>
              </a:rPr>
              <a:t>Schultheorie,</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Schulentwicklung,</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heterogenitätssensible/inklusive</a:t>
            </a:r>
            <a:r>
              <a:rPr sz="1700" spc="-105" dirty="0">
                <a:latin typeface="Arial"/>
                <a:cs typeface="Arial"/>
              </a:rPr>
              <a:t> </a:t>
            </a:r>
            <a:r>
              <a:rPr sz="1700" dirty="0">
                <a:latin typeface="Arial"/>
                <a:cs typeface="Arial"/>
              </a:rPr>
              <a:t>Schule,</a:t>
            </a:r>
            <a:endParaRPr sz="1700">
              <a:latin typeface="Arial"/>
              <a:cs typeface="Arial"/>
            </a:endParaRPr>
          </a:p>
          <a:p>
            <a:pPr marL="355600" indent="-343535">
              <a:lnSpc>
                <a:spcPct val="100000"/>
              </a:lnSpc>
              <a:buChar char="-"/>
              <a:tabLst>
                <a:tab pos="355600" algn="l"/>
                <a:tab pos="356235" algn="l"/>
              </a:tabLst>
            </a:pPr>
            <a:r>
              <a:rPr sz="1700" dirty="0">
                <a:latin typeface="Arial"/>
                <a:cs typeface="Arial"/>
              </a:rPr>
              <a:t>Theorie und </a:t>
            </a:r>
            <a:r>
              <a:rPr sz="1700" spc="-15" dirty="0">
                <a:latin typeface="Arial"/>
                <a:cs typeface="Arial"/>
              </a:rPr>
              <a:t>Qualität </a:t>
            </a:r>
            <a:r>
              <a:rPr sz="1700" dirty="0">
                <a:latin typeface="Arial"/>
                <a:cs typeface="Arial"/>
              </a:rPr>
              <a:t>von</a:t>
            </a:r>
            <a:r>
              <a:rPr sz="1700" spc="-145" dirty="0">
                <a:latin typeface="Arial"/>
                <a:cs typeface="Arial"/>
              </a:rPr>
              <a:t> </a:t>
            </a:r>
            <a:r>
              <a:rPr sz="1700" spc="-5" dirty="0">
                <a:latin typeface="Arial"/>
                <a:cs typeface="Arial"/>
              </a:rPr>
              <a:t>Unterricht,</a:t>
            </a:r>
            <a:endParaRPr sz="1700">
              <a:latin typeface="Arial"/>
              <a:cs typeface="Arial"/>
            </a:endParaRPr>
          </a:p>
          <a:p>
            <a:pPr marL="355600" indent="-343535">
              <a:lnSpc>
                <a:spcPct val="100000"/>
              </a:lnSpc>
              <a:buChar char="-"/>
              <a:tabLst>
                <a:tab pos="355600" algn="l"/>
                <a:tab pos="356235" algn="l"/>
              </a:tabLst>
            </a:pPr>
            <a:r>
              <a:rPr sz="1700" spc="-5" dirty="0">
                <a:latin typeface="Arial"/>
                <a:cs typeface="Arial"/>
              </a:rPr>
              <a:t>didaktische Perspektiven </a:t>
            </a:r>
            <a:r>
              <a:rPr sz="1700" dirty="0">
                <a:latin typeface="Arial"/>
                <a:cs typeface="Arial"/>
              </a:rPr>
              <a:t>auf</a:t>
            </a:r>
            <a:r>
              <a:rPr sz="1700" spc="-114" dirty="0">
                <a:latin typeface="Arial"/>
                <a:cs typeface="Arial"/>
              </a:rPr>
              <a:t> </a:t>
            </a:r>
            <a:r>
              <a:rPr sz="1700" spc="-5" dirty="0">
                <a:latin typeface="Arial"/>
                <a:cs typeface="Arial"/>
              </a:rPr>
              <a:t>Unterricht,</a:t>
            </a:r>
            <a:endParaRPr sz="1700">
              <a:latin typeface="Arial"/>
              <a:cs typeface="Arial"/>
            </a:endParaRPr>
          </a:p>
          <a:p>
            <a:pPr marL="355600" indent="-343535">
              <a:lnSpc>
                <a:spcPct val="100000"/>
              </a:lnSpc>
              <a:buChar char="-"/>
              <a:tabLst>
                <a:tab pos="355600" algn="l"/>
                <a:tab pos="356235" algn="l"/>
              </a:tabLst>
            </a:pPr>
            <a:r>
              <a:rPr sz="1700" dirty="0">
                <a:latin typeface="Arial"/>
                <a:cs typeface="Arial"/>
              </a:rPr>
              <a:t>Schule und</a:t>
            </a:r>
            <a:r>
              <a:rPr sz="1700" spc="-95" dirty="0">
                <a:latin typeface="Arial"/>
                <a:cs typeface="Arial"/>
              </a:rPr>
              <a:t> </a:t>
            </a:r>
            <a:r>
              <a:rPr sz="1700" dirty="0">
                <a:latin typeface="Arial"/>
                <a:cs typeface="Arial"/>
              </a:rPr>
              <a:t>Leistung;</a:t>
            </a:r>
            <a:endParaRPr sz="1700">
              <a:latin typeface="Arial"/>
              <a:cs typeface="Arial"/>
            </a:endParaRPr>
          </a:p>
        </p:txBody>
      </p:sp>
      <p:sp>
        <p:nvSpPr>
          <p:cNvPr id="4" name="object 4"/>
          <p:cNvSpPr txBox="1"/>
          <p:nvPr/>
        </p:nvSpPr>
        <p:spPr>
          <a:xfrm>
            <a:off x="250952" y="5219141"/>
            <a:ext cx="8003540" cy="1062990"/>
          </a:xfrm>
          <a:prstGeom prst="rect">
            <a:avLst/>
          </a:prstGeom>
        </p:spPr>
        <p:txBody>
          <a:bodyPr vert="horz" wrap="square" lIns="0" tIns="13335" rIns="0" bIns="0" rtlCol="0">
            <a:spAutoFit/>
          </a:bodyPr>
          <a:lstStyle/>
          <a:p>
            <a:pPr marL="355600" indent="-343535">
              <a:lnSpc>
                <a:spcPct val="100000"/>
              </a:lnSpc>
              <a:spcBef>
                <a:spcPts val="105"/>
              </a:spcBef>
              <a:buChar char="-"/>
              <a:tabLst>
                <a:tab pos="355600" algn="l"/>
                <a:tab pos="356235" algn="l"/>
              </a:tabLst>
            </a:pPr>
            <a:r>
              <a:rPr sz="1700" spc="-5" dirty="0" err="1">
                <a:latin typeface="Arial"/>
                <a:cs typeface="Arial"/>
              </a:rPr>
              <a:t>kennen</a:t>
            </a:r>
            <a:r>
              <a:rPr sz="1700" spc="-5" dirty="0">
                <a:latin typeface="Arial"/>
                <a:cs typeface="Arial"/>
              </a:rPr>
              <a:t> </a:t>
            </a:r>
            <a:r>
              <a:rPr sz="1700" dirty="0">
                <a:latin typeface="Arial"/>
                <a:cs typeface="Arial"/>
              </a:rPr>
              <a:t>die</a:t>
            </a:r>
            <a:r>
              <a:rPr lang="de-DE" sz="1700" dirty="0">
                <a:latin typeface="Arial"/>
                <a:cs typeface="Arial"/>
              </a:rPr>
              <a:t> </a:t>
            </a:r>
            <a:r>
              <a:rPr sz="1700" spc="-5" dirty="0">
                <a:latin typeface="Arial"/>
                <a:cs typeface="Arial"/>
              </a:rPr>
              <a:t>KMK-</a:t>
            </a:r>
            <a:r>
              <a:rPr sz="1700" spc="-5" dirty="0" err="1">
                <a:latin typeface="Arial"/>
                <a:cs typeface="Arial"/>
              </a:rPr>
              <a:t>Bildungsstandards</a:t>
            </a:r>
            <a:r>
              <a:rPr sz="1700" spc="-5" dirty="0">
                <a:latin typeface="Arial"/>
                <a:cs typeface="Arial"/>
              </a:rPr>
              <a:t> </a:t>
            </a:r>
            <a:r>
              <a:rPr sz="1700" dirty="0">
                <a:latin typeface="Arial"/>
                <a:cs typeface="Arial"/>
              </a:rPr>
              <a:t>und können </a:t>
            </a:r>
            <a:r>
              <a:rPr sz="1700" dirty="0" err="1">
                <a:latin typeface="Arial"/>
                <a:cs typeface="Arial"/>
              </a:rPr>
              <a:t>sich</a:t>
            </a:r>
            <a:r>
              <a:rPr sz="1700" dirty="0">
                <a:latin typeface="Arial"/>
                <a:cs typeface="Arial"/>
              </a:rPr>
              <a:t> </a:t>
            </a:r>
            <a:r>
              <a:rPr sz="1700" spc="-10" dirty="0" err="1">
                <a:latin typeface="Arial"/>
                <a:cs typeface="Arial"/>
              </a:rPr>
              <a:t>darin</a:t>
            </a:r>
            <a:r>
              <a:rPr lang="de-DE" sz="1700" spc="-310" dirty="0">
                <a:latin typeface="Arial"/>
                <a:cs typeface="Arial"/>
              </a:rPr>
              <a:t> </a:t>
            </a:r>
            <a:r>
              <a:rPr sz="1700" dirty="0" err="1">
                <a:latin typeface="Arial"/>
                <a:cs typeface="Arial"/>
              </a:rPr>
              <a:t>verorten</a:t>
            </a:r>
            <a:r>
              <a:rPr sz="1700" dirty="0">
                <a:latin typeface="Arial"/>
                <a:cs typeface="Arial"/>
              </a:rPr>
              <a:t>;</a:t>
            </a:r>
          </a:p>
          <a:p>
            <a:pPr marL="355600" marR="5080" indent="-343535">
              <a:lnSpc>
                <a:spcPct val="100000"/>
              </a:lnSpc>
              <a:spcBef>
                <a:spcPts val="5"/>
              </a:spcBef>
              <a:buChar char="-"/>
              <a:tabLst>
                <a:tab pos="355600" algn="l"/>
                <a:tab pos="356235" algn="l"/>
              </a:tabLst>
            </a:pPr>
            <a:r>
              <a:rPr sz="1700" spc="-5" dirty="0">
                <a:latin typeface="Arial"/>
                <a:cs typeface="Arial"/>
              </a:rPr>
              <a:t>entwickeln </a:t>
            </a:r>
            <a:r>
              <a:rPr sz="1700" spc="-20" dirty="0">
                <a:latin typeface="Arial"/>
                <a:cs typeface="Arial"/>
              </a:rPr>
              <a:t>Vorstellungen </a:t>
            </a:r>
            <a:r>
              <a:rPr sz="1700" spc="-25" dirty="0">
                <a:latin typeface="Arial"/>
                <a:cs typeface="Arial"/>
              </a:rPr>
              <a:t>darüber, </a:t>
            </a:r>
            <a:r>
              <a:rPr sz="1700" spc="-5" dirty="0">
                <a:latin typeface="Arial"/>
                <a:cs typeface="Arial"/>
              </a:rPr>
              <a:t>wie </a:t>
            </a:r>
            <a:r>
              <a:rPr sz="1700" dirty="0">
                <a:latin typeface="Arial"/>
                <a:cs typeface="Arial"/>
              </a:rPr>
              <a:t>sie die </a:t>
            </a:r>
            <a:r>
              <a:rPr sz="1700" dirty="0" err="1">
                <a:latin typeface="Arial"/>
                <a:cs typeface="Arial"/>
              </a:rPr>
              <a:t>im</a:t>
            </a:r>
            <a:r>
              <a:rPr sz="1700" dirty="0">
                <a:latin typeface="Arial"/>
                <a:cs typeface="Arial"/>
              </a:rPr>
              <a:t> </a:t>
            </a:r>
            <a:r>
              <a:rPr sz="1700" dirty="0" err="1">
                <a:latin typeface="Arial"/>
                <a:cs typeface="Arial"/>
              </a:rPr>
              <a:t>Studium</a:t>
            </a:r>
            <a:r>
              <a:rPr lang="de-DE" sz="1700" dirty="0">
                <a:latin typeface="Arial"/>
                <a:cs typeface="Arial"/>
              </a:rPr>
              <a:t> </a:t>
            </a:r>
            <a:r>
              <a:rPr sz="1700" spc="-5" dirty="0" err="1">
                <a:latin typeface="Arial"/>
                <a:cs typeface="Arial"/>
              </a:rPr>
              <a:t>erworbene</a:t>
            </a:r>
            <a:r>
              <a:rPr sz="1700" spc="-5" dirty="0">
                <a:latin typeface="Arial"/>
                <a:cs typeface="Arial"/>
              </a:rPr>
              <a:t>  Berufsfähigkeit </a:t>
            </a:r>
            <a:r>
              <a:rPr sz="1700" dirty="0">
                <a:latin typeface="Arial"/>
                <a:cs typeface="Arial"/>
              </a:rPr>
              <a:t>im </a:t>
            </a:r>
            <a:r>
              <a:rPr sz="1700" spc="-15" dirty="0">
                <a:latin typeface="Arial"/>
                <a:cs typeface="Arial"/>
              </a:rPr>
              <a:t>Verlauf </a:t>
            </a:r>
            <a:r>
              <a:rPr sz="1700" dirty="0">
                <a:latin typeface="Arial"/>
                <a:cs typeface="Arial"/>
              </a:rPr>
              <a:t>der anderen Phasen der </a:t>
            </a:r>
            <a:r>
              <a:rPr sz="1700" spc="-5" dirty="0">
                <a:latin typeface="Arial"/>
                <a:cs typeface="Arial"/>
              </a:rPr>
              <a:t>Lehrer*innenbildung </a:t>
            </a:r>
            <a:r>
              <a:rPr sz="1700" dirty="0">
                <a:latin typeface="Arial"/>
                <a:cs typeface="Arial"/>
              </a:rPr>
              <a:t>zu</a:t>
            </a:r>
            <a:r>
              <a:rPr sz="1700" spc="-150" dirty="0">
                <a:latin typeface="Arial"/>
                <a:cs typeface="Arial"/>
              </a:rPr>
              <a:t> </a:t>
            </a:r>
            <a:r>
              <a:rPr sz="1700" dirty="0">
                <a:latin typeface="Arial"/>
                <a:cs typeface="Arial"/>
              </a:rPr>
              <a:t>einer  </a:t>
            </a:r>
            <a:r>
              <a:rPr sz="1700" spc="-5" dirty="0">
                <a:latin typeface="Arial"/>
                <a:cs typeface="Arial"/>
              </a:rPr>
              <a:t>Berufsfertigkeit </a:t>
            </a:r>
            <a:r>
              <a:rPr sz="1700" dirty="0">
                <a:latin typeface="Arial"/>
                <a:cs typeface="Arial"/>
              </a:rPr>
              <a:t>ausbauen</a:t>
            </a:r>
            <a:r>
              <a:rPr sz="1700" spc="-80" dirty="0">
                <a:latin typeface="Arial"/>
                <a:cs typeface="Arial"/>
              </a:rPr>
              <a:t> </a:t>
            </a:r>
            <a:r>
              <a:rPr sz="1700" dirty="0">
                <a:latin typeface="Arial"/>
                <a:cs typeface="Arial"/>
              </a:rPr>
              <a:t>können.</a:t>
            </a:r>
          </a:p>
        </p:txBody>
      </p:sp>
      <p:grpSp>
        <p:nvGrpSpPr>
          <p:cNvPr id="5" name="object 5"/>
          <p:cNvGrpSpPr/>
          <p:nvPr/>
        </p:nvGrpSpPr>
        <p:grpSpPr>
          <a:xfrm>
            <a:off x="4833492" y="3450572"/>
            <a:ext cx="1682750" cy="1176655"/>
            <a:chOff x="4919408" y="2985452"/>
            <a:chExt cx="1682750" cy="1176655"/>
          </a:xfrm>
        </p:grpSpPr>
        <p:sp>
          <p:nvSpPr>
            <p:cNvPr id="6" name="object 6"/>
            <p:cNvSpPr/>
            <p:nvPr/>
          </p:nvSpPr>
          <p:spPr>
            <a:xfrm>
              <a:off x="4932426" y="2998469"/>
              <a:ext cx="1656714" cy="1150620"/>
            </a:xfrm>
            <a:custGeom>
              <a:avLst/>
              <a:gdLst/>
              <a:ahLst/>
              <a:cxnLst/>
              <a:rect l="l" t="t" r="r" b="b"/>
              <a:pathLst>
                <a:path w="1656715" h="1150620">
                  <a:moveTo>
                    <a:pt x="828294" y="0"/>
                  </a:moveTo>
                  <a:lnTo>
                    <a:pt x="771583" y="1327"/>
                  </a:lnTo>
                  <a:lnTo>
                    <a:pt x="715899" y="5251"/>
                  </a:lnTo>
                  <a:lnTo>
                    <a:pt x="661363" y="11687"/>
                  </a:lnTo>
                  <a:lnTo>
                    <a:pt x="608100" y="20549"/>
                  </a:lnTo>
                  <a:lnTo>
                    <a:pt x="556233" y="31751"/>
                  </a:lnTo>
                  <a:lnTo>
                    <a:pt x="505884" y="45208"/>
                  </a:lnTo>
                  <a:lnTo>
                    <a:pt x="457178" y="60833"/>
                  </a:lnTo>
                  <a:lnTo>
                    <a:pt x="410238" y="78542"/>
                  </a:lnTo>
                  <a:lnTo>
                    <a:pt x="365187" y="98248"/>
                  </a:lnTo>
                  <a:lnTo>
                    <a:pt x="322148" y="119867"/>
                  </a:lnTo>
                  <a:lnTo>
                    <a:pt x="281245" y="143311"/>
                  </a:lnTo>
                  <a:lnTo>
                    <a:pt x="242601" y="168497"/>
                  </a:lnTo>
                  <a:lnTo>
                    <a:pt x="206340" y="195337"/>
                  </a:lnTo>
                  <a:lnTo>
                    <a:pt x="172585" y="223747"/>
                  </a:lnTo>
                  <a:lnTo>
                    <a:pt x="141459" y="253640"/>
                  </a:lnTo>
                  <a:lnTo>
                    <a:pt x="113086" y="284931"/>
                  </a:lnTo>
                  <a:lnTo>
                    <a:pt x="87589" y="317535"/>
                  </a:lnTo>
                  <a:lnTo>
                    <a:pt x="65091" y="351365"/>
                  </a:lnTo>
                  <a:lnTo>
                    <a:pt x="45716" y="386336"/>
                  </a:lnTo>
                  <a:lnTo>
                    <a:pt x="29587" y="422363"/>
                  </a:lnTo>
                  <a:lnTo>
                    <a:pt x="16827" y="459359"/>
                  </a:lnTo>
                  <a:lnTo>
                    <a:pt x="7561" y="497239"/>
                  </a:lnTo>
                  <a:lnTo>
                    <a:pt x="1910" y="535918"/>
                  </a:lnTo>
                  <a:lnTo>
                    <a:pt x="0" y="575309"/>
                  </a:lnTo>
                  <a:lnTo>
                    <a:pt x="1910" y="614701"/>
                  </a:lnTo>
                  <a:lnTo>
                    <a:pt x="7561" y="653380"/>
                  </a:lnTo>
                  <a:lnTo>
                    <a:pt x="16827" y="691260"/>
                  </a:lnTo>
                  <a:lnTo>
                    <a:pt x="29587" y="728256"/>
                  </a:lnTo>
                  <a:lnTo>
                    <a:pt x="45716" y="764283"/>
                  </a:lnTo>
                  <a:lnTo>
                    <a:pt x="65091" y="799254"/>
                  </a:lnTo>
                  <a:lnTo>
                    <a:pt x="87589" y="833084"/>
                  </a:lnTo>
                  <a:lnTo>
                    <a:pt x="113086" y="865688"/>
                  </a:lnTo>
                  <a:lnTo>
                    <a:pt x="141459" y="896979"/>
                  </a:lnTo>
                  <a:lnTo>
                    <a:pt x="172585" y="926872"/>
                  </a:lnTo>
                  <a:lnTo>
                    <a:pt x="206340" y="955282"/>
                  </a:lnTo>
                  <a:lnTo>
                    <a:pt x="242601" y="982122"/>
                  </a:lnTo>
                  <a:lnTo>
                    <a:pt x="281245" y="1007308"/>
                  </a:lnTo>
                  <a:lnTo>
                    <a:pt x="322148" y="1030752"/>
                  </a:lnTo>
                  <a:lnTo>
                    <a:pt x="365187" y="1052371"/>
                  </a:lnTo>
                  <a:lnTo>
                    <a:pt x="410238" y="1072077"/>
                  </a:lnTo>
                  <a:lnTo>
                    <a:pt x="457178" y="1089786"/>
                  </a:lnTo>
                  <a:lnTo>
                    <a:pt x="505884" y="1105411"/>
                  </a:lnTo>
                  <a:lnTo>
                    <a:pt x="556233" y="1118868"/>
                  </a:lnTo>
                  <a:lnTo>
                    <a:pt x="608100" y="1130070"/>
                  </a:lnTo>
                  <a:lnTo>
                    <a:pt x="661363" y="1138932"/>
                  </a:lnTo>
                  <a:lnTo>
                    <a:pt x="715899" y="1145368"/>
                  </a:lnTo>
                  <a:lnTo>
                    <a:pt x="771583" y="1149292"/>
                  </a:lnTo>
                  <a:lnTo>
                    <a:pt x="828294" y="1150619"/>
                  </a:lnTo>
                  <a:lnTo>
                    <a:pt x="885004" y="1149292"/>
                  </a:lnTo>
                  <a:lnTo>
                    <a:pt x="940688" y="1145368"/>
                  </a:lnTo>
                  <a:lnTo>
                    <a:pt x="995224" y="1138932"/>
                  </a:lnTo>
                  <a:lnTo>
                    <a:pt x="1048487" y="1130070"/>
                  </a:lnTo>
                  <a:lnTo>
                    <a:pt x="1100354" y="1118868"/>
                  </a:lnTo>
                  <a:lnTo>
                    <a:pt x="1150703" y="1105411"/>
                  </a:lnTo>
                  <a:lnTo>
                    <a:pt x="1199409" y="1089786"/>
                  </a:lnTo>
                  <a:lnTo>
                    <a:pt x="1246349" y="1072077"/>
                  </a:lnTo>
                  <a:lnTo>
                    <a:pt x="1291400" y="1052371"/>
                  </a:lnTo>
                  <a:lnTo>
                    <a:pt x="1334439" y="1030752"/>
                  </a:lnTo>
                  <a:lnTo>
                    <a:pt x="1375342" y="1007308"/>
                  </a:lnTo>
                  <a:lnTo>
                    <a:pt x="1413986" y="982122"/>
                  </a:lnTo>
                  <a:lnTo>
                    <a:pt x="1450247" y="955282"/>
                  </a:lnTo>
                  <a:lnTo>
                    <a:pt x="1484002" y="926872"/>
                  </a:lnTo>
                  <a:lnTo>
                    <a:pt x="1515128" y="896979"/>
                  </a:lnTo>
                  <a:lnTo>
                    <a:pt x="1543501" y="865688"/>
                  </a:lnTo>
                  <a:lnTo>
                    <a:pt x="1568998" y="833084"/>
                  </a:lnTo>
                  <a:lnTo>
                    <a:pt x="1591496" y="799254"/>
                  </a:lnTo>
                  <a:lnTo>
                    <a:pt x="1610871" y="764283"/>
                  </a:lnTo>
                  <a:lnTo>
                    <a:pt x="1627000" y="728256"/>
                  </a:lnTo>
                  <a:lnTo>
                    <a:pt x="1639760" y="691260"/>
                  </a:lnTo>
                  <a:lnTo>
                    <a:pt x="1649026" y="653380"/>
                  </a:lnTo>
                  <a:lnTo>
                    <a:pt x="1654677" y="614701"/>
                  </a:lnTo>
                  <a:lnTo>
                    <a:pt x="1656588" y="575309"/>
                  </a:lnTo>
                  <a:lnTo>
                    <a:pt x="1654677" y="535918"/>
                  </a:lnTo>
                  <a:lnTo>
                    <a:pt x="1649026" y="497239"/>
                  </a:lnTo>
                  <a:lnTo>
                    <a:pt x="1639760" y="459359"/>
                  </a:lnTo>
                  <a:lnTo>
                    <a:pt x="1627000" y="422363"/>
                  </a:lnTo>
                  <a:lnTo>
                    <a:pt x="1610871" y="386336"/>
                  </a:lnTo>
                  <a:lnTo>
                    <a:pt x="1591496" y="351365"/>
                  </a:lnTo>
                  <a:lnTo>
                    <a:pt x="1568998" y="317535"/>
                  </a:lnTo>
                  <a:lnTo>
                    <a:pt x="1543501" y="284931"/>
                  </a:lnTo>
                  <a:lnTo>
                    <a:pt x="1515128" y="253640"/>
                  </a:lnTo>
                  <a:lnTo>
                    <a:pt x="1484002" y="223747"/>
                  </a:lnTo>
                  <a:lnTo>
                    <a:pt x="1450247" y="195337"/>
                  </a:lnTo>
                  <a:lnTo>
                    <a:pt x="1413986" y="168497"/>
                  </a:lnTo>
                  <a:lnTo>
                    <a:pt x="1375342" y="143311"/>
                  </a:lnTo>
                  <a:lnTo>
                    <a:pt x="1334439" y="119867"/>
                  </a:lnTo>
                  <a:lnTo>
                    <a:pt x="1291400" y="98248"/>
                  </a:lnTo>
                  <a:lnTo>
                    <a:pt x="1246349" y="78542"/>
                  </a:lnTo>
                  <a:lnTo>
                    <a:pt x="1199409" y="60833"/>
                  </a:lnTo>
                  <a:lnTo>
                    <a:pt x="1150703" y="45208"/>
                  </a:lnTo>
                  <a:lnTo>
                    <a:pt x="1100354" y="31751"/>
                  </a:lnTo>
                  <a:lnTo>
                    <a:pt x="1048487" y="20549"/>
                  </a:lnTo>
                  <a:lnTo>
                    <a:pt x="995224" y="11687"/>
                  </a:lnTo>
                  <a:lnTo>
                    <a:pt x="940688" y="5251"/>
                  </a:lnTo>
                  <a:lnTo>
                    <a:pt x="885004" y="1327"/>
                  </a:lnTo>
                  <a:lnTo>
                    <a:pt x="828294" y="0"/>
                  </a:lnTo>
                  <a:close/>
                </a:path>
              </a:pathLst>
            </a:custGeom>
            <a:solidFill>
              <a:srgbClr val="4F81BC"/>
            </a:solidFill>
          </p:spPr>
          <p:txBody>
            <a:bodyPr wrap="square" lIns="0" tIns="0" rIns="0" bIns="0" rtlCol="0"/>
            <a:lstStyle/>
            <a:p>
              <a:endParaRPr/>
            </a:p>
          </p:txBody>
        </p:sp>
        <p:sp>
          <p:nvSpPr>
            <p:cNvPr id="7" name="object 7"/>
            <p:cNvSpPr/>
            <p:nvPr/>
          </p:nvSpPr>
          <p:spPr>
            <a:xfrm>
              <a:off x="4932426" y="2998469"/>
              <a:ext cx="1656714" cy="1150620"/>
            </a:xfrm>
            <a:custGeom>
              <a:avLst/>
              <a:gdLst/>
              <a:ahLst/>
              <a:cxnLst/>
              <a:rect l="l" t="t" r="r" b="b"/>
              <a:pathLst>
                <a:path w="1656715" h="1150620">
                  <a:moveTo>
                    <a:pt x="0" y="575309"/>
                  </a:moveTo>
                  <a:lnTo>
                    <a:pt x="1910" y="535918"/>
                  </a:lnTo>
                  <a:lnTo>
                    <a:pt x="7561" y="497239"/>
                  </a:lnTo>
                  <a:lnTo>
                    <a:pt x="16827" y="459359"/>
                  </a:lnTo>
                  <a:lnTo>
                    <a:pt x="29587" y="422363"/>
                  </a:lnTo>
                  <a:lnTo>
                    <a:pt x="45716" y="386336"/>
                  </a:lnTo>
                  <a:lnTo>
                    <a:pt x="65091" y="351365"/>
                  </a:lnTo>
                  <a:lnTo>
                    <a:pt x="87589" y="317535"/>
                  </a:lnTo>
                  <a:lnTo>
                    <a:pt x="113086" y="284931"/>
                  </a:lnTo>
                  <a:lnTo>
                    <a:pt x="141459" y="253640"/>
                  </a:lnTo>
                  <a:lnTo>
                    <a:pt x="172585" y="223747"/>
                  </a:lnTo>
                  <a:lnTo>
                    <a:pt x="206340" y="195337"/>
                  </a:lnTo>
                  <a:lnTo>
                    <a:pt x="242601" y="168497"/>
                  </a:lnTo>
                  <a:lnTo>
                    <a:pt x="281245" y="143311"/>
                  </a:lnTo>
                  <a:lnTo>
                    <a:pt x="322148" y="119867"/>
                  </a:lnTo>
                  <a:lnTo>
                    <a:pt x="365187" y="98248"/>
                  </a:lnTo>
                  <a:lnTo>
                    <a:pt x="410238" y="78542"/>
                  </a:lnTo>
                  <a:lnTo>
                    <a:pt x="457178" y="60833"/>
                  </a:lnTo>
                  <a:lnTo>
                    <a:pt x="505884" y="45208"/>
                  </a:lnTo>
                  <a:lnTo>
                    <a:pt x="556233" y="31751"/>
                  </a:lnTo>
                  <a:lnTo>
                    <a:pt x="608100" y="20549"/>
                  </a:lnTo>
                  <a:lnTo>
                    <a:pt x="661363" y="11687"/>
                  </a:lnTo>
                  <a:lnTo>
                    <a:pt x="715899" y="5251"/>
                  </a:lnTo>
                  <a:lnTo>
                    <a:pt x="771583" y="1327"/>
                  </a:lnTo>
                  <a:lnTo>
                    <a:pt x="828294" y="0"/>
                  </a:lnTo>
                  <a:lnTo>
                    <a:pt x="885004" y="1327"/>
                  </a:lnTo>
                  <a:lnTo>
                    <a:pt x="940688" y="5251"/>
                  </a:lnTo>
                  <a:lnTo>
                    <a:pt x="995224" y="11687"/>
                  </a:lnTo>
                  <a:lnTo>
                    <a:pt x="1048487" y="20549"/>
                  </a:lnTo>
                  <a:lnTo>
                    <a:pt x="1100354" y="31751"/>
                  </a:lnTo>
                  <a:lnTo>
                    <a:pt x="1150703" y="45208"/>
                  </a:lnTo>
                  <a:lnTo>
                    <a:pt x="1199409" y="60833"/>
                  </a:lnTo>
                  <a:lnTo>
                    <a:pt x="1246349" y="78542"/>
                  </a:lnTo>
                  <a:lnTo>
                    <a:pt x="1291400" y="98248"/>
                  </a:lnTo>
                  <a:lnTo>
                    <a:pt x="1334439" y="119867"/>
                  </a:lnTo>
                  <a:lnTo>
                    <a:pt x="1375342" y="143311"/>
                  </a:lnTo>
                  <a:lnTo>
                    <a:pt x="1413986" y="168497"/>
                  </a:lnTo>
                  <a:lnTo>
                    <a:pt x="1450247" y="195337"/>
                  </a:lnTo>
                  <a:lnTo>
                    <a:pt x="1484002" y="223747"/>
                  </a:lnTo>
                  <a:lnTo>
                    <a:pt x="1515128" y="253640"/>
                  </a:lnTo>
                  <a:lnTo>
                    <a:pt x="1543501" y="284931"/>
                  </a:lnTo>
                  <a:lnTo>
                    <a:pt x="1568998" y="317535"/>
                  </a:lnTo>
                  <a:lnTo>
                    <a:pt x="1591496" y="351365"/>
                  </a:lnTo>
                  <a:lnTo>
                    <a:pt x="1610871" y="386336"/>
                  </a:lnTo>
                  <a:lnTo>
                    <a:pt x="1627000" y="422363"/>
                  </a:lnTo>
                  <a:lnTo>
                    <a:pt x="1639760" y="459359"/>
                  </a:lnTo>
                  <a:lnTo>
                    <a:pt x="1649026" y="497239"/>
                  </a:lnTo>
                  <a:lnTo>
                    <a:pt x="1654677" y="535918"/>
                  </a:lnTo>
                  <a:lnTo>
                    <a:pt x="1656588" y="575309"/>
                  </a:lnTo>
                  <a:lnTo>
                    <a:pt x="1654677" y="614701"/>
                  </a:lnTo>
                  <a:lnTo>
                    <a:pt x="1649026" y="653380"/>
                  </a:lnTo>
                  <a:lnTo>
                    <a:pt x="1639760" y="691260"/>
                  </a:lnTo>
                  <a:lnTo>
                    <a:pt x="1627000" y="728256"/>
                  </a:lnTo>
                  <a:lnTo>
                    <a:pt x="1610871" y="764283"/>
                  </a:lnTo>
                  <a:lnTo>
                    <a:pt x="1591496" y="799254"/>
                  </a:lnTo>
                  <a:lnTo>
                    <a:pt x="1568998" y="833084"/>
                  </a:lnTo>
                  <a:lnTo>
                    <a:pt x="1543501" y="865688"/>
                  </a:lnTo>
                  <a:lnTo>
                    <a:pt x="1515128" y="896979"/>
                  </a:lnTo>
                  <a:lnTo>
                    <a:pt x="1484002" y="926872"/>
                  </a:lnTo>
                  <a:lnTo>
                    <a:pt x="1450247" y="955282"/>
                  </a:lnTo>
                  <a:lnTo>
                    <a:pt x="1413986" y="982122"/>
                  </a:lnTo>
                  <a:lnTo>
                    <a:pt x="1375342" y="1007308"/>
                  </a:lnTo>
                  <a:lnTo>
                    <a:pt x="1334439" y="1030752"/>
                  </a:lnTo>
                  <a:lnTo>
                    <a:pt x="1291400" y="1052371"/>
                  </a:lnTo>
                  <a:lnTo>
                    <a:pt x="1246349" y="1072077"/>
                  </a:lnTo>
                  <a:lnTo>
                    <a:pt x="1199409" y="1089786"/>
                  </a:lnTo>
                  <a:lnTo>
                    <a:pt x="1150703" y="1105411"/>
                  </a:lnTo>
                  <a:lnTo>
                    <a:pt x="1100354" y="1118868"/>
                  </a:lnTo>
                  <a:lnTo>
                    <a:pt x="1048487" y="1130070"/>
                  </a:lnTo>
                  <a:lnTo>
                    <a:pt x="995224" y="1138932"/>
                  </a:lnTo>
                  <a:lnTo>
                    <a:pt x="940688" y="1145368"/>
                  </a:lnTo>
                  <a:lnTo>
                    <a:pt x="885004" y="1149292"/>
                  </a:lnTo>
                  <a:lnTo>
                    <a:pt x="828294" y="1150619"/>
                  </a:lnTo>
                  <a:lnTo>
                    <a:pt x="771583" y="1149292"/>
                  </a:lnTo>
                  <a:lnTo>
                    <a:pt x="715899" y="1145368"/>
                  </a:lnTo>
                  <a:lnTo>
                    <a:pt x="661363" y="1138932"/>
                  </a:lnTo>
                  <a:lnTo>
                    <a:pt x="608100" y="1130070"/>
                  </a:lnTo>
                  <a:lnTo>
                    <a:pt x="556233" y="1118868"/>
                  </a:lnTo>
                  <a:lnTo>
                    <a:pt x="505884" y="1105411"/>
                  </a:lnTo>
                  <a:lnTo>
                    <a:pt x="457178" y="1089786"/>
                  </a:lnTo>
                  <a:lnTo>
                    <a:pt x="410238" y="1072077"/>
                  </a:lnTo>
                  <a:lnTo>
                    <a:pt x="365187" y="1052371"/>
                  </a:lnTo>
                  <a:lnTo>
                    <a:pt x="322148" y="1030752"/>
                  </a:lnTo>
                  <a:lnTo>
                    <a:pt x="281245" y="1007308"/>
                  </a:lnTo>
                  <a:lnTo>
                    <a:pt x="242601" y="982122"/>
                  </a:lnTo>
                  <a:lnTo>
                    <a:pt x="206340" y="955282"/>
                  </a:lnTo>
                  <a:lnTo>
                    <a:pt x="172585" y="926872"/>
                  </a:lnTo>
                  <a:lnTo>
                    <a:pt x="141459" y="896979"/>
                  </a:lnTo>
                  <a:lnTo>
                    <a:pt x="113086" y="865688"/>
                  </a:lnTo>
                  <a:lnTo>
                    <a:pt x="87589" y="833084"/>
                  </a:lnTo>
                  <a:lnTo>
                    <a:pt x="65091" y="799254"/>
                  </a:lnTo>
                  <a:lnTo>
                    <a:pt x="45716" y="764283"/>
                  </a:lnTo>
                  <a:lnTo>
                    <a:pt x="29587" y="728256"/>
                  </a:lnTo>
                  <a:lnTo>
                    <a:pt x="16827" y="691260"/>
                  </a:lnTo>
                  <a:lnTo>
                    <a:pt x="7561" y="653380"/>
                  </a:lnTo>
                  <a:lnTo>
                    <a:pt x="1910" y="614701"/>
                  </a:lnTo>
                  <a:lnTo>
                    <a:pt x="0" y="575309"/>
                  </a:lnTo>
                  <a:close/>
                </a:path>
              </a:pathLst>
            </a:custGeom>
            <a:ln w="25908">
              <a:solidFill>
                <a:srgbClr val="385D89"/>
              </a:solidFill>
            </a:ln>
          </p:spPr>
          <p:txBody>
            <a:bodyPr wrap="square" lIns="0" tIns="0" rIns="0" bIns="0" rtlCol="0"/>
            <a:lstStyle/>
            <a:p>
              <a:endParaRPr/>
            </a:p>
          </p:txBody>
        </p:sp>
      </p:grpSp>
      <p:sp>
        <p:nvSpPr>
          <p:cNvPr id="8" name="object 8"/>
          <p:cNvSpPr txBox="1"/>
          <p:nvPr/>
        </p:nvSpPr>
        <p:spPr>
          <a:xfrm>
            <a:off x="5294184" y="3711184"/>
            <a:ext cx="761365" cy="574040"/>
          </a:xfrm>
          <a:prstGeom prst="rect">
            <a:avLst/>
          </a:prstGeom>
        </p:spPr>
        <p:txBody>
          <a:bodyPr vert="horz" wrap="square" lIns="0" tIns="12700" rIns="0" bIns="0" rtlCol="0">
            <a:spAutoFit/>
          </a:bodyPr>
          <a:lstStyle/>
          <a:p>
            <a:pPr marL="12700" marR="5080" indent="48260">
              <a:lnSpc>
                <a:spcPct val="100000"/>
              </a:lnSpc>
              <a:spcBef>
                <a:spcPts val="100"/>
              </a:spcBef>
            </a:pPr>
            <a:r>
              <a:rPr sz="1800" dirty="0">
                <a:solidFill>
                  <a:srgbClr val="FFFFFF"/>
                </a:solidFill>
                <a:latin typeface="Carlito"/>
                <a:cs typeface="Carlito"/>
              </a:rPr>
              <a:t>40 min  </a:t>
            </a:r>
            <a:r>
              <a:rPr sz="1800" spc="-10" dirty="0">
                <a:solidFill>
                  <a:srgbClr val="FFFFFF"/>
                </a:solidFill>
                <a:latin typeface="Carlito"/>
                <a:cs typeface="Carlito"/>
              </a:rPr>
              <a:t>P</a:t>
            </a:r>
            <a:r>
              <a:rPr sz="1800" dirty="0">
                <a:solidFill>
                  <a:srgbClr val="FFFFFF"/>
                </a:solidFill>
                <a:latin typeface="Carlito"/>
                <a:cs typeface="Carlito"/>
              </a:rPr>
              <a:t>rüfu</a:t>
            </a:r>
            <a:r>
              <a:rPr sz="1800" spc="5" dirty="0">
                <a:solidFill>
                  <a:srgbClr val="FFFFFF"/>
                </a:solidFill>
                <a:latin typeface="Carlito"/>
                <a:cs typeface="Carlito"/>
              </a:rPr>
              <a:t>n</a:t>
            </a:r>
            <a:r>
              <a:rPr sz="1800" dirty="0">
                <a:solidFill>
                  <a:srgbClr val="FFFFFF"/>
                </a:solidFill>
                <a:latin typeface="Carlito"/>
                <a:cs typeface="Carlito"/>
              </a:rPr>
              <a:t>g</a:t>
            </a:r>
            <a:endParaRPr sz="1800" dirty="0">
              <a:latin typeface="Carlito"/>
              <a:cs typeface="Carlito"/>
            </a:endParaRPr>
          </a:p>
        </p:txBody>
      </p:sp>
      <p:grpSp>
        <p:nvGrpSpPr>
          <p:cNvPr id="9" name="object 9"/>
          <p:cNvGrpSpPr/>
          <p:nvPr/>
        </p:nvGrpSpPr>
        <p:grpSpPr>
          <a:xfrm>
            <a:off x="6559617" y="3954014"/>
            <a:ext cx="1661160" cy="1033780"/>
            <a:chOff x="6504431" y="3704844"/>
            <a:chExt cx="1661160" cy="1033780"/>
          </a:xfrm>
        </p:grpSpPr>
        <p:sp>
          <p:nvSpPr>
            <p:cNvPr id="10" name="object 10"/>
            <p:cNvSpPr/>
            <p:nvPr/>
          </p:nvSpPr>
          <p:spPr>
            <a:xfrm>
              <a:off x="6517385" y="3717798"/>
              <a:ext cx="1635760" cy="1007744"/>
            </a:xfrm>
            <a:custGeom>
              <a:avLst/>
              <a:gdLst/>
              <a:ahLst/>
              <a:cxnLst/>
              <a:rect l="l" t="t" r="r" b="b"/>
              <a:pathLst>
                <a:path w="1635759" h="1007745">
                  <a:moveTo>
                    <a:pt x="817626" y="0"/>
                  </a:moveTo>
                  <a:lnTo>
                    <a:pt x="759228" y="1264"/>
                  </a:lnTo>
                  <a:lnTo>
                    <a:pt x="701940" y="5002"/>
                  </a:lnTo>
                  <a:lnTo>
                    <a:pt x="645899" y="11128"/>
                  </a:lnTo>
                  <a:lnTo>
                    <a:pt x="591244" y="19556"/>
                  </a:lnTo>
                  <a:lnTo>
                    <a:pt x="538113" y="30200"/>
                  </a:lnTo>
                  <a:lnTo>
                    <a:pt x="486644" y="42977"/>
                  </a:lnTo>
                  <a:lnTo>
                    <a:pt x="436976" y="57800"/>
                  </a:lnTo>
                  <a:lnTo>
                    <a:pt x="389246" y="74584"/>
                  </a:lnTo>
                  <a:lnTo>
                    <a:pt x="343594" y="93245"/>
                  </a:lnTo>
                  <a:lnTo>
                    <a:pt x="300157" y="113695"/>
                  </a:lnTo>
                  <a:lnTo>
                    <a:pt x="259074" y="135851"/>
                  </a:lnTo>
                  <a:lnTo>
                    <a:pt x="220483" y="159627"/>
                  </a:lnTo>
                  <a:lnTo>
                    <a:pt x="184522" y="184937"/>
                  </a:lnTo>
                  <a:lnTo>
                    <a:pt x="151329" y="211697"/>
                  </a:lnTo>
                  <a:lnTo>
                    <a:pt x="121044" y="239821"/>
                  </a:lnTo>
                  <a:lnTo>
                    <a:pt x="93803" y="269224"/>
                  </a:lnTo>
                  <a:lnTo>
                    <a:pt x="69746" y="299820"/>
                  </a:lnTo>
                  <a:lnTo>
                    <a:pt x="31736" y="364251"/>
                  </a:lnTo>
                  <a:lnTo>
                    <a:pt x="8118" y="432432"/>
                  </a:lnTo>
                  <a:lnTo>
                    <a:pt x="0" y="503681"/>
                  </a:lnTo>
                  <a:lnTo>
                    <a:pt x="2052" y="539647"/>
                  </a:lnTo>
                  <a:lnTo>
                    <a:pt x="18058" y="609448"/>
                  </a:lnTo>
                  <a:lnTo>
                    <a:pt x="49011" y="675839"/>
                  </a:lnTo>
                  <a:lnTo>
                    <a:pt x="93803" y="738139"/>
                  </a:lnTo>
                  <a:lnTo>
                    <a:pt x="121044" y="767542"/>
                  </a:lnTo>
                  <a:lnTo>
                    <a:pt x="151329" y="795666"/>
                  </a:lnTo>
                  <a:lnTo>
                    <a:pt x="184522" y="822426"/>
                  </a:lnTo>
                  <a:lnTo>
                    <a:pt x="220483" y="847736"/>
                  </a:lnTo>
                  <a:lnTo>
                    <a:pt x="259074" y="871512"/>
                  </a:lnTo>
                  <a:lnTo>
                    <a:pt x="300157" y="893668"/>
                  </a:lnTo>
                  <a:lnTo>
                    <a:pt x="343594" y="914118"/>
                  </a:lnTo>
                  <a:lnTo>
                    <a:pt x="389246" y="932779"/>
                  </a:lnTo>
                  <a:lnTo>
                    <a:pt x="436976" y="949563"/>
                  </a:lnTo>
                  <a:lnTo>
                    <a:pt x="486644" y="964386"/>
                  </a:lnTo>
                  <a:lnTo>
                    <a:pt x="538113" y="977163"/>
                  </a:lnTo>
                  <a:lnTo>
                    <a:pt x="591244" y="987807"/>
                  </a:lnTo>
                  <a:lnTo>
                    <a:pt x="645899" y="996235"/>
                  </a:lnTo>
                  <a:lnTo>
                    <a:pt x="701940" y="1002361"/>
                  </a:lnTo>
                  <a:lnTo>
                    <a:pt x="759228" y="1006099"/>
                  </a:lnTo>
                  <a:lnTo>
                    <a:pt x="817626" y="1007363"/>
                  </a:lnTo>
                  <a:lnTo>
                    <a:pt x="876023" y="1006099"/>
                  </a:lnTo>
                  <a:lnTo>
                    <a:pt x="933311" y="1002361"/>
                  </a:lnTo>
                  <a:lnTo>
                    <a:pt x="989352" y="996235"/>
                  </a:lnTo>
                  <a:lnTo>
                    <a:pt x="1044007" y="987807"/>
                  </a:lnTo>
                  <a:lnTo>
                    <a:pt x="1097138" y="977163"/>
                  </a:lnTo>
                  <a:lnTo>
                    <a:pt x="1148607" y="964386"/>
                  </a:lnTo>
                  <a:lnTo>
                    <a:pt x="1198275" y="949563"/>
                  </a:lnTo>
                  <a:lnTo>
                    <a:pt x="1246005" y="932779"/>
                  </a:lnTo>
                  <a:lnTo>
                    <a:pt x="1291657" y="914118"/>
                  </a:lnTo>
                  <a:lnTo>
                    <a:pt x="1335094" y="893668"/>
                  </a:lnTo>
                  <a:lnTo>
                    <a:pt x="1376177" y="871512"/>
                  </a:lnTo>
                  <a:lnTo>
                    <a:pt x="1414768" y="847736"/>
                  </a:lnTo>
                  <a:lnTo>
                    <a:pt x="1450729" y="822426"/>
                  </a:lnTo>
                  <a:lnTo>
                    <a:pt x="1483922" y="795666"/>
                  </a:lnTo>
                  <a:lnTo>
                    <a:pt x="1514207" y="767542"/>
                  </a:lnTo>
                  <a:lnTo>
                    <a:pt x="1541448" y="738139"/>
                  </a:lnTo>
                  <a:lnTo>
                    <a:pt x="1565505" y="707543"/>
                  </a:lnTo>
                  <a:lnTo>
                    <a:pt x="1603515" y="643112"/>
                  </a:lnTo>
                  <a:lnTo>
                    <a:pt x="1627133" y="574931"/>
                  </a:lnTo>
                  <a:lnTo>
                    <a:pt x="1635252" y="503681"/>
                  </a:lnTo>
                  <a:lnTo>
                    <a:pt x="1633199" y="467716"/>
                  </a:lnTo>
                  <a:lnTo>
                    <a:pt x="1617193" y="397915"/>
                  </a:lnTo>
                  <a:lnTo>
                    <a:pt x="1586240" y="331524"/>
                  </a:lnTo>
                  <a:lnTo>
                    <a:pt x="1541448" y="269224"/>
                  </a:lnTo>
                  <a:lnTo>
                    <a:pt x="1514207" y="239821"/>
                  </a:lnTo>
                  <a:lnTo>
                    <a:pt x="1483922" y="211697"/>
                  </a:lnTo>
                  <a:lnTo>
                    <a:pt x="1450729" y="184937"/>
                  </a:lnTo>
                  <a:lnTo>
                    <a:pt x="1414768" y="159627"/>
                  </a:lnTo>
                  <a:lnTo>
                    <a:pt x="1376177" y="135851"/>
                  </a:lnTo>
                  <a:lnTo>
                    <a:pt x="1335094" y="113695"/>
                  </a:lnTo>
                  <a:lnTo>
                    <a:pt x="1291657" y="93245"/>
                  </a:lnTo>
                  <a:lnTo>
                    <a:pt x="1246005" y="74584"/>
                  </a:lnTo>
                  <a:lnTo>
                    <a:pt x="1198275" y="57800"/>
                  </a:lnTo>
                  <a:lnTo>
                    <a:pt x="1148607" y="42977"/>
                  </a:lnTo>
                  <a:lnTo>
                    <a:pt x="1097138" y="30200"/>
                  </a:lnTo>
                  <a:lnTo>
                    <a:pt x="1044007" y="19556"/>
                  </a:lnTo>
                  <a:lnTo>
                    <a:pt x="989352" y="11128"/>
                  </a:lnTo>
                  <a:lnTo>
                    <a:pt x="933311" y="5002"/>
                  </a:lnTo>
                  <a:lnTo>
                    <a:pt x="876023" y="1264"/>
                  </a:lnTo>
                  <a:lnTo>
                    <a:pt x="817626" y="0"/>
                  </a:lnTo>
                  <a:close/>
                </a:path>
              </a:pathLst>
            </a:custGeom>
            <a:solidFill>
              <a:srgbClr val="4F81BC"/>
            </a:solidFill>
          </p:spPr>
          <p:txBody>
            <a:bodyPr wrap="square" lIns="0" tIns="0" rIns="0" bIns="0" rtlCol="0"/>
            <a:lstStyle/>
            <a:p>
              <a:endParaRPr/>
            </a:p>
          </p:txBody>
        </p:sp>
        <p:sp>
          <p:nvSpPr>
            <p:cNvPr id="11" name="object 11"/>
            <p:cNvSpPr/>
            <p:nvPr/>
          </p:nvSpPr>
          <p:spPr>
            <a:xfrm>
              <a:off x="6517385" y="3717798"/>
              <a:ext cx="1635760" cy="1007744"/>
            </a:xfrm>
            <a:custGeom>
              <a:avLst/>
              <a:gdLst/>
              <a:ahLst/>
              <a:cxnLst/>
              <a:rect l="l" t="t" r="r" b="b"/>
              <a:pathLst>
                <a:path w="1635759" h="1007745">
                  <a:moveTo>
                    <a:pt x="0" y="503681"/>
                  </a:moveTo>
                  <a:lnTo>
                    <a:pt x="8118" y="432432"/>
                  </a:lnTo>
                  <a:lnTo>
                    <a:pt x="31736" y="364251"/>
                  </a:lnTo>
                  <a:lnTo>
                    <a:pt x="69746" y="299820"/>
                  </a:lnTo>
                  <a:lnTo>
                    <a:pt x="93803" y="269224"/>
                  </a:lnTo>
                  <a:lnTo>
                    <a:pt x="121044" y="239821"/>
                  </a:lnTo>
                  <a:lnTo>
                    <a:pt x="151329" y="211697"/>
                  </a:lnTo>
                  <a:lnTo>
                    <a:pt x="184522" y="184937"/>
                  </a:lnTo>
                  <a:lnTo>
                    <a:pt x="220483" y="159627"/>
                  </a:lnTo>
                  <a:lnTo>
                    <a:pt x="259074" y="135851"/>
                  </a:lnTo>
                  <a:lnTo>
                    <a:pt x="300157" y="113695"/>
                  </a:lnTo>
                  <a:lnTo>
                    <a:pt x="343594" y="93245"/>
                  </a:lnTo>
                  <a:lnTo>
                    <a:pt x="389246" y="74584"/>
                  </a:lnTo>
                  <a:lnTo>
                    <a:pt x="436976" y="57800"/>
                  </a:lnTo>
                  <a:lnTo>
                    <a:pt x="486644" y="42977"/>
                  </a:lnTo>
                  <a:lnTo>
                    <a:pt x="538113" y="30200"/>
                  </a:lnTo>
                  <a:lnTo>
                    <a:pt x="591244" y="19556"/>
                  </a:lnTo>
                  <a:lnTo>
                    <a:pt x="645899" y="11128"/>
                  </a:lnTo>
                  <a:lnTo>
                    <a:pt x="701940" y="5002"/>
                  </a:lnTo>
                  <a:lnTo>
                    <a:pt x="759228" y="1264"/>
                  </a:lnTo>
                  <a:lnTo>
                    <a:pt x="817626" y="0"/>
                  </a:lnTo>
                  <a:lnTo>
                    <a:pt x="876023" y="1264"/>
                  </a:lnTo>
                  <a:lnTo>
                    <a:pt x="933311" y="5002"/>
                  </a:lnTo>
                  <a:lnTo>
                    <a:pt x="989352" y="11128"/>
                  </a:lnTo>
                  <a:lnTo>
                    <a:pt x="1044007" y="19556"/>
                  </a:lnTo>
                  <a:lnTo>
                    <a:pt x="1097138" y="30200"/>
                  </a:lnTo>
                  <a:lnTo>
                    <a:pt x="1148607" y="42977"/>
                  </a:lnTo>
                  <a:lnTo>
                    <a:pt x="1198275" y="57800"/>
                  </a:lnTo>
                  <a:lnTo>
                    <a:pt x="1246005" y="74584"/>
                  </a:lnTo>
                  <a:lnTo>
                    <a:pt x="1291657" y="93245"/>
                  </a:lnTo>
                  <a:lnTo>
                    <a:pt x="1335094" y="113695"/>
                  </a:lnTo>
                  <a:lnTo>
                    <a:pt x="1376177" y="135851"/>
                  </a:lnTo>
                  <a:lnTo>
                    <a:pt x="1414768" y="159627"/>
                  </a:lnTo>
                  <a:lnTo>
                    <a:pt x="1450729" y="184937"/>
                  </a:lnTo>
                  <a:lnTo>
                    <a:pt x="1483922" y="211697"/>
                  </a:lnTo>
                  <a:lnTo>
                    <a:pt x="1514207" y="239821"/>
                  </a:lnTo>
                  <a:lnTo>
                    <a:pt x="1541448" y="269224"/>
                  </a:lnTo>
                  <a:lnTo>
                    <a:pt x="1565505" y="299820"/>
                  </a:lnTo>
                  <a:lnTo>
                    <a:pt x="1603515" y="364251"/>
                  </a:lnTo>
                  <a:lnTo>
                    <a:pt x="1627133" y="432432"/>
                  </a:lnTo>
                  <a:lnTo>
                    <a:pt x="1635252" y="503681"/>
                  </a:lnTo>
                  <a:lnTo>
                    <a:pt x="1633199" y="539647"/>
                  </a:lnTo>
                  <a:lnTo>
                    <a:pt x="1617193" y="609448"/>
                  </a:lnTo>
                  <a:lnTo>
                    <a:pt x="1586240" y="675839"/>
                  </a:lnTo>
                  <a:lnTo>
                    <a:pt x="1541448" y="738139"/>
                  </a:lnTo>
                  <a:lnTo>
                    <a:pt x="1514207" y="767542"/>
                  </a:lnTo>
                  <a:lnTo>
                    <a:pt x="1483922" y="795666"/>
                  </a:lnTo>
                  <a:lnTo>
                    <a:pt x="1450729" y="822426"/>
                  </a:lnTo>
                  <a:lnTo>
                    <a:pt x="1414768" y="847736"/>
                  </a:lnTo>
                  <a:lnTo>
                    <a:pt x="1376177" y="871512"/>
                  </a:lnTo>
                  <a:lnTo>
                    <a:pt x="1335094" y="893668"/>
                  </a:lnTo>
                  <a:lnTo>
                    <a:pt x="1291657" y="914118"/>
                  </a:lnTo>
                  <a:lnTo>
                    <a:pt x="1246005" y="932779"/>
                  </a:lnTo>
                  <a:lnTo>
                    <a:pt x="1198275" y="949563"/>
                  </a:lnTo>
                  <a:lnTo>
                    <a:pt x="1148607" y="964386"/>
                  </a:lnTo>
                  <a:lnTo>
                    <a:pt x="1097138" y="977163"/>
                  </a:lnTo>
                  <a:lnTo>
                    <a:pt x="1044007" y="987807"/>
                  </a:lnTo>
                  <a:lnTo>
                    <a:pt x="989352" y="996235"/>
                  </a:lnTo>
                  <a:lnTo>
                    <a:pt x="933311" y="1002361"/>
                  </a:lnTo>
                  <a:lnTo>
                    <a:pt x="876023" y="1006099"/>
                  </a:lnTo>
                  <a:lnTo>
                    <a:pt x="817626" y="1007363"/>
                  </a:lnTo>
                  <a:lnTo>
                    <a:pt x="759228" y="1006099"/>
                  </a:lnTo>
                  <a:lnTo>
                    <a:pt x="701940" y="1002361"/>
                  </a:lnTo>
                  <a:lnTo>
                    <a:pt x="645899" y="996235"/>
                  </a:lnTo>
                  <a:lnTo>
                    <a:pt x="591244" y="987807"/>
                  </a:lnTo>
                  <a:lnTo>
                    <a:pt x="538113" y="977163"/>
                  </a:lnTo>
                  <a:lnTo>
                    <a:pt x="486644" y="964386"/>
                  </a:lnTo>
                  <a:lnTo>
                    <a:pt x="436976" y="949563"/>
                  </a:lnTo>
                  <a:lnTo>
                    <a:pt x="389246" y="932779"/>
                  </a:lnTo>
                  <a:lnTo>
                    <a:pt x="343594" y="914118"/>
                  </a:lnTo>
                  <a:lnTo>
                    <a:pt x="300157" y="893668"/>
                  </a:lnTo>
                  <a:lnTo>
                    <a:pt x="259074" y="871512"/>
                  </a:lnTo>
                  <a:lnTo>
                    <a:pt x="220483" y="847736"/>
                  </a:lnTo>
                  <a:lnTo>
                    <a:pt x="184522" y="822426"/>
                  </a:lnTo>
                  <a:lnTo>
                    <a:pt x="151329" y="795666"/>
                  </a:lnTo>
                  <a:lnTo>
                    <a:pt x="121044" y="767542"/>
                  </a:lnTo>
                  <a:lnTo>
                    <a:pt x="93803" y="738139"/>
                  </a:lnTo>
                  <a:lnTo>
                    <a:pt x="69746" y="707543"/>
                  </a:lnTo>
                  <a:lnTo>
                    <a:pt x="31736" y="643112"/>
                  </a:lnTo>
                  <a:lnTo>
                    <a:pt x="8118" y="574931"/>
                  </a:lnTo>
                  <a:lnTo>
                    <a:pt x="0" y="503681"/>
                  </a:lnTo>
                  <a:close/>
                </a:path>
              </a:pathLst>
            </a:custGeom>
            <a:ln w="25908">
              <a:solidFill>
                <a:srgbClr val="385D89"/>
              </a:solidFill>
            </a:ln>
          </p:spPr>
          <p:txBody>
            <a:bodyPr wrap="square" lIns="0" tIns="0" rIns="0" bIns="0" rtlCol="0"/>
            <a:lstStyle/>
            <a:p>
              <a:endParaRPr/>
            </a:p>
          </p:txBody>
        </p:sp>
      </p:grpSp>
      <p:sp>
        <p:nvSpPr>
          <p:cNvPr id="12" name="object 12"/>
          <p:cNvSpPr txBox="1"/>
          <p:nvPr/>
        </p:nvSpPr>
        <p:spPr>
          <a:xfrm>
            <a:off x="6916037" y="4285224"/>
            <a:ext cx="9556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3</a:t>
            </a:r>
            <a:r>
              <a:rPr sz="1800" spc="-65" dirty="0">
                <a:solidFill>
                  <a:srgbClr val="FFFFFF"/>
                </a:solidFill>
                <a:latin typeface="Carlito"/>
                <a:cs typeface="Carlito"/>
              </a:rPr>
              <a:t> </a:t>
            </a:r>
            <a:r>
              <a:rPr sz="1800" spc="-5" dirty="0">
                <a:solidFill>
                  <a:srgbClr val="FFFFFF"/>
                </a:solidFill>
                <a:latin typeface="Carlito"/>
                <a:cs typeface="Carlito"/>
              </a:rPr>
              <a:t>Themen</a:t>
            </a:r>
            <a:endParaRPr sz="1800" dirty="0">
              <a:latin typeface="Carlito"/>
              <a:cs typeface="Carlito"/>
            </a:endParaRPr>
          </a:p>
        </p:txBody>
      </p:sp>
      <p:sp>
        <p:nvSpPr>
          <p:cNvPr id="15" name="object 1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16" name="object 1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3. </a:t>
            </a:r>
            <a:r>
              <a:rPr spc="-5" dirty="0" err="1"/>
              <a:t>Prüfungsanforderungen</a:t>
            </a:r>
            <a:r>
              <a:rPr spc="-320" dirty="0"/>
              <a:t> </a:t>
            </a:r>
            <a:r>
              <a:rPr dirty="0"/>
              <a:t>(</a:t>
            </a:r>
            <a:r>
              <a:rPr lang="de-DE" dirty="0"/>
              <a:t>3</a:t>
            </a:r>
            <a:r>
              <a:rPr dirty="0"/>
              <a:t>/</a:t>
            </a:r>
            <a:r>
              <a:rPr lang="de-DE" dirty="0"/>
              <a:t>7</a:t>
            </a:r>
            <a:r>
              <a:rPr dirty="0"/>
              <a:t>)</a:t>
            </a:r>
          </a:p>
        </p:txBody>
      </p:sp>
      <p:sp>
        <p:nvSpPr>
          <p:cNvPr id="17" name="Foliennummernplatzhalter 16"/>
          <p:cNvSpPr>
            <a:spLocks noGrp="1"/>
          </p:cNvSpPr>
          <p:nvPr>
            <p:ph type="sldNum" sz="quarter" idx="7"/>
          </p:nvPr>
        </p:nvSpPr>
        <p:spPr/>
        <p:txBody>
          <a:bodyPr/>
          <a:lstStyle/>
          <a:p>
            <a:fld id="{B6F15528-21DE-4FAA-801E-634DDDAF4B2B}" type="slidenum">
              <a:rPr lang="de-DE" smtClean="0"/>
              <a:t>14</a:t>
            </a:fld>
            <a:endParaRPr lang="de-DE"/>
          </a:p>
        </p:txBody>
      </p:sp>
      <p:sp>
        <p:nvSpPr>
          <p:cNvPr id="14" name="Textfeld 13">
            <a:extLst>
              <a:ext uri="{FF2B5EF4-FFF2-40B4-BE49-F238E27FC236}">
                <a16:creationId xmlns:a16="http://schemas.microsoft.com/office/drawing/2014/main" xmlns="" id="{7AADDEFC-A343-6706-AAC9-376533A4234F}"/>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952" y="1382979"/>
            <a:ext cx="4524375" cy="391795"/>
          </a:xfrm>
          <a:prstGeom prst="rect">
            <a:avLst/>
          </a:prstGeom>
        </p:spPr>
        <p:txBody>
          <a:bodyPr vert="horz" wrap="square" lIns="0" tIns="12700" rIns="0" bIns="0" rtlCol="0">
            <a:spAutoFit/>
          </a:bodyPr>
          <a:lstStyle/>
          <a:p>
            <a:pPr marL="12700">
              <a:lnSpc>
                <a:spcPct val="100000"/>
              </a:lnSpc>
              <a:spcBef>
                <a:spcPts val="100"/>
              </a:spcBef>
            </a:pPr>
            <a:r>
              <a:rPr dirty="0"/>
              <a:t>3. </a:t>
            </a:r>
            <a:r>
              <a:rPr spc="-5" dirty="0" err="1"/>
              <a:t>Prüfungsanforderungen</a:t>
            </a:r>
            <a:r>
              <a:rPr spc="-320" dirty="0"/>
              <a:t> </a:t>
            </a:r>
            <a:r>
              <a:rPr dirty="0"/>
              <a:t>(</a:t>
            </a:r>
            <a:r>
              <a:rPr lang="de-DE" dirty="0"/>
              <a:t>4</a:t>
            </a:r>
            <a:r>
              <a:rPr dirty="0"/>
              <a:t>/</a:t>
            </a:r>
            <a:r>
              <a:rPr lang="de-DE" dirty="0"/>
              <a:t>7</a:t>
            </a:r>
            <a:r>
              <a:rPr dirty="0"/>
              <a:t>)</a:t>
            </a: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p:nvPr/>
        </p:nvSpPr>
        <p:spPr>
          <a:xfrm>
            <a:off x="342391" y="2158441"/>
            <a:ext cx="7737475" cy="3108543"/>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Hinweise </a:t>
            </a:r>
            <a:r>
              <a:rPr sz="2400" b="1" dirty="0">
                <a:latin typeface="Arial"/>
                <a:cs typeface="Arial"/>
              </a:rPr>
              <a:t>zum</a:t>
            </a:r>
            <a:r>
              <a:rPr sz="2400" b="1" spc="-75" dirty="0">
                <a:latin typeface="Arial"/>
                <a:cs typeface="Arial"/>
              </a:rPr>
              <a:t> </a:t>
            </a:r>
            <a:r>
              <a:rPr sz="2400" b="1" spc="-5" dirty="0">
                <a:latin typeface="Arial"/>
                <a:cs typeface="Arial"/>
              </a:rPr>
              <a:t>Prüfungsablauf:</a:t>
            </a:r>
            <a:endParaRPr sz="2400" dirty="0">
              <a:latin typeface="Arial"/>
              <a:cs typeface="Arial"/>
            </a:endParaRPr>
          </a:p>
          <a:p>
            <a:pPr marL="355600" marR="5080" indent="-343535">
              <a:lnSpc>
                <a:spcPct val="100000"/>
              </a:lnSpc>
              <a:spcBef>
                <a:spcPts val="2045"/>
              </a:spcBef>
              <a:buChar char="•"/>
              <a:tabLst>
                <a:tab pos="355600" algn="l"/>
                <a:tab pos="356235" algn="l"/>
              </a:tabLst>
            </a:pPr>
            <a:r>
              <a:rPr sz="2000" dirty="0">
                <a:latin typeface="Arial"/>
                <a:cs typeface="Arial"/>
              </a:rPr>
              <a:t>Die </a:t>
            </a:r>
            <a:r>
              <a:rPr sz="2000" spc="-5" dirty="0">
                <a:latin typeface="Arial"/>
                <a:cs typeface="Arial"/>
              </a:rPr>
              <a:t>Reihenfolge</a:t>
            </a:r>
            <a:r>
              <a:rPr sz="2000" spc="-5" dirty="0">
                <a:solidFill>
                  <a:srgbClr val="FF0000"/>
                </a:solidFill>
                <a:latin typeface="Arial"/>
                <a:cs typeface="Arial"/>
              </a:rPr>
              <a:t> </a:t>
            </a:r>
            <a:r>
              <a:rPr sz="2000" dirty="0">
                <a:latin typeface="Arial"/>
                <a:cs typeface="Arial"/>
              </a:rPr>
              <a:t>der Bearbeitung der Themen in der </a:t>
            </a:r>
            <a:r>
              <a:rPr sz="2000" spc="-5" dirty="0" err="1">
                <a:latin typeface="Arial"/>
                <a:cs typeface="Arial"/>
              </a:rPr>
              <a:t>Prüfung</a:t>
            </a:r>
            <a:r>
              <a:rPr lang="de-DE" sz="2000" spc="-5" dirty="0">
                <a:latin typeface="Arial"/>
                <a:cs typeface="Arial"/>
              </a:rPr>
              <a:t> </a:t>
            </a:r>
            <a:r>
              <a:rPr sz="2000" spc="-385" dirty="0">
                <a:latin typeface="Arial"/>
                <a:cs typeface="Arial"/>
              </a:rPr>
              <a:t> </a:t>
            </a:r>
            <a:r>
              <a:rPr sz="2000" dirty="0" err="1">
                <a:latin typeface="Arial"/>
                <a:cs typeface="Arial"/>
              </a:rPr>
              <a:t>kann</a:t>
            </a:r>
            <a:r>
              <a:rPr sz="2000" dirty="0">
                <a:latin typeface="Arial"/>
                <a:cs typeface="Arial"/>
              </a:rPr>
              <a:t> von Ihnen </a:t>
            </a:r>
            <a:r>
              <a:rPr sz="2000" dirty="0" err="1">
                <a:latin typeface="Arial"/>
                <a:cs typeface="Arial"/>
              </a:rPr>
              <a:t>selbst</a:t>
            </a:r>
            <a:r>
              <a:rPr sz="2000" dirty="0">
                <a:latin typeface="Arial"/>
                <a:cs typeface="Arial"/>
              </a:rPr>
              <a:t> </a:t>
            </a:r>
            <a:r>
              <a:rPr sz="2000" dirty="0" err="1">
                <a:latin typeface="Arial"/>
                <a:cs typeface="Arial"/>
              </a:rPr>
              <a:t>bestimmt</a:t>
            </a:r>
            <a:r>
              <a:rPr lang="de-DE" sz="2000" spc="-225" dirty="0">
                <a:latin typeface="Arial"/>
                <a:cs typeface="Arial"/>
              </a:rPr>
              <a:t> </a:t>
            </a:r>
            <a:r>
              <a:rPr sz="2000" dirty="0" err="1">
                <a:latin typeface="Arial"/>
                <a:cs typeface="Arial"/>
              </a:rPr>
              <a:t>werden</a:t>
            </a:r>
            <a:r>
              <a:rPr lang="de-DE" sz="2000" dirty="0">
                <a:latin typeface="Arial"/>
                <a:cs typeface="Arial"/>
              </a:rPr>
              <a:t>, sollte aber mit der Reihenfolge auf dem eingereichten Formblatt übereinstimmen</a:t>
            </a:r>
            <a:r>
              <a:rPr sz="2000" dirty="0">
                <a:latin typeface="Arial"/>
                <a:cs typeface="Arial"/>
              </a:rPr>
              <a:t>.</a:t>
            </a:r>
          </a:p>
          <a:p>
            <a:pPr>
              <a:lnSpc>
                <a:spcPct val="100000"/>
              </a:lnSpc>
              <a:spcBef>
                <a:spcPts val="45"/>
              </a:spcBef>
              <a:buFont typeface="Arial"/>
              <a:buChar char="•"/>
            </a:pPr>
            <a:endParaRPr sz="2050" dirty="0">
              <a:latin typeface="Arial"/>
              <a:cs typeface="Arial"/>
            </a:endParaRPr>
          </a:p>
          <a:p>
            <a:pPr marL="355600" marR="194310" indent="-343535">
              <a:lnSpc>
                <a:spcPct val="100000"/>
              </a:lnSpc>
              <a:buChar char="•"/>
              <a:tabLst>
                <a:tab pos="355600" algn="l"/>
                <a:tab pos="356235" algn="l"/>
              </a:tabLst>
            </a:pPr>
            <a:r>
              <a:rPr sz="2000" dirty="0">
                <a:latin typeface="Arial"/>
                <a:cs typeface="Arial"/>
              </a:rPr>
              <a:t>Es</a:t>
            </a:r>
            <a:r>
              <a:rPr sz="2000" spc="-30" dirty="0">
                <a:latin typeface="Arial"/>
                <a:cs typeface="Arial"/>
              </a:rPr>
              <a:t> </a:t>
            </a:r>
            <a:r>
              <a:rPr sz="2000" dirty="0">
                <a:latin typeface="Arial"/>
                <a:cs typeface="Arial"/>
              </a:rPr>
              <a:t>besteht</a:t>
            </a:r>
            <a:r>
              <a:rPr sz="2000" spc="-50" dirty="0">
                <a:latin typeface="Arial"/>
                <a:cs typeface="Arial"/>
              </a:rPr>
              <a:t> </a:t>
            </a:r>
            <a:r>
              <a:rPr sz="2000" dirty="0">
                <a:latin typeface="Arial"/>
                <a:cs typeface="Arial"/>
              </a:rPr>
              <a:t>die</a:t>
            </a:r>
            <a:r>
              <a:rPr sz="2000" spc="-20" dirty="0">
                <a:latin typeface="Arial"/>
                <a:cs typeface="Arial"/>
              </a:rPr>
              <a:t> </a:t>
            </a:r>
            <a:r>
              <a:rPr sz="2000" spc="-5" dirty="0">
                <a:latin typeface="Arial"/>
                <a:cs typeface="Arial"/>
              </a:rPr>
              <a:t>Möglichkeit,</a:t>
            </a:r>
            <a:r>
              <a:rPr sz="2000" spc="-70" dirty="0">
                <a:latin typeface="Arial"/>
                <a:cs typeface="Arial"/>
              </a:rPr>
              <a:t> </a:t>
            </a:r>
            <a:r>
              <a:rPr sz="2000" dirty="0">
                <a:latin typeface="Arial"/>
                <a:cs typeface="Arial"/>
              </a:rPr>
              <a:t>sich</a:t>
            </a:r>
            <a:r>
              <a:rPr sz="2000" spc="-40" dirty="0">
                <a:latin typeface="Arial"/>
                <a:cs typeface="Arial"/>
              </a:rPr>
              <a:t> </a:t>
            </a:r>
            <a:r>
              <a:rPr sz="2000" dirty="0">
                <a:latin typeface="Arial"/>
                <a:cs typeface="Arial"/>
              </a:rPr>
              <a:t>zum</a:t>
            </a:r>
            <a:r>
              <a:rPr sz="2000" spc="-40" dirty="0">
                <a:latin typeface="Arial"/>
                <a:cs typeface="Arial"/>
              </a:rPr>
              <a:t> </a:t>
            </a:r>
            <a:r>
              <a:rPr sz="2000" spc="-5" dirty="0" err="1">
                <a:latin typeface="Arial"/>
                <a:cs typeface="Arial"/>
              </a:rPr>
              <a:t>ersten</a:t>
            </a:r>
            <a:r>
              <a:rPr sz="2000" spc="-85" dirty="0">
                <a:latin typeface="Arial"/>
                <a:cs typeface="Arial"/>
              </a:rPr>
              <a:t> </a:t>
            </a:r>
            <a:r>
              <a:rPr sz="2000" dirty="0" err="1">
                <a:latin typeface="Arial"/>
                <a:cs typeface="Arial"/>
              </a:rPr>
              <a:t>Thema</a:t>
            </a:r>
            <a:r>
              <a:rPr lang="de-DE" sz="2000" spc="-45" dirty="0">
                <a:solidFill>
                  <a:srgbClr val="FF0000"/>
                </a:solidFill>
                <a:latin typeface="Arial"/>
                <a:cs typeface="Arial"/>
              </a:rPr>
              <a:t> </a:t>
            </a:r>
            <a:r>
              <a:rPr sz="2000" spc="-5" dirty="0" err="1">
                <a:latin typeface="Arial"/>
                <a:cs typeface="Arial"/>
              </a:rPr>
              <a:t>einzusprechen</a:t>
            </a:r>
            <a:r>
              <a:rPr sz="2000" spc="-5" dirty="0">
                <a:latin typeface="Arial"/>
                <a:cs typeface="Arial"/>
              </a:rPr>
              <a:t>.</a:t>
            </a:r>
            <a:r>
              <a:rPr lang="de-DE" sz="2000" spc="-5" dirty="0">
                <a:latin typeface="Arial"/>
                <a:cs typeface="Arial"/>
              </a:rPr>
              <a:t> Die Einsprechzeit beträgt maximal vier Minuten. Bereiten Sie also keine vermeintlichen Referate vor, die Sie dann vor der Prüfungskommission halten wollen.</a:t>
            </a:r>
            <a:endParaRPr sz="2000" dirty="0">
              <a:latin typeface="Arial"/>
              <a:cs typeface="Arial"/>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15</a:t>
            </a:fld>
            <a:endParaRPr lang="de-DE"/>
          </a:p>
        </p:txBody>
      </p:sp>
      <p:sp>
        <p:nvSpPr>
          <p:cNvPr id="4" name="Textfeld 3">
            <a:extLst>
              <a:ext uri="{FF2B5EF4-FFF2-40B4-BE49-F238E27FC236}">
                <a16:creationId xmlns:a16="http://schemas.microsoft.com/office/drawing/2014/main" xmlns="" id="{F4A620AA-B5F8-A865-7CA9-FE6EDFC48BAC}"/>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7469" y="1839214"/>
            <a:ext cx="8220709" cy="3921586"/>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Unsere Bewertungskriterien </a:t>
            </a:r>
            <a:r>
              <a:rPr sz="1800" spc="-20" dirty="0">
                <a:latin typeface="Arial"/>
                <a:cs typeface="Arial"/>
              </a:rPr>
              <a:t>orientieren </a:t>
            </a:r>
            <a:r>
              <a:rPr sz="1800" spc="-5" dirty="0">
                <a:latin typeface="Arial"/>
                <a:cs typeface="Arial"/>
              </a:rPr>
              <a:t>sich an </a:t>
            </a:r>
            <a:r>
              <a:rPr sz="1800" spc="-20" dirty="0">
                <a:latin typeface="Arial"/>
                <a:cs typeface="Arial"/>
              </a:rPr>
              <a:t>folgenden </a:t>
            </a:r>
            <a:r>
              <a:rPr sz="1800" spc="-15" dirty="0">
                <a:latin typeface="Arial"/>
                <a:cs typeface="Arial"/>
              </a:rPr>
              <a:t>drei</a:t>
            </a:r>
            <a:r>
              <a:rPr sz="1800" spc="40" dirty="0">
                <a:latin typeface="Arial"/>
                <a:cs typeface="Arial"/>
              </a:rPr>
              <a:t> </a:t>
            </a:r>
            <a:r>
              <a:rPr sz="1800" spc="-5" dirty="0">
                <a:latin typeface="Arial"/>
                <a:cs typeface="Arial"/>
              </a:rPr>
              <a:t>Anspruchsniveaus:</a:t>
            </a:r>
            <a:endParaRPr sz="1800" dirty="0">
              <a:latin typeface="Arial"/>
              <a:cs typeface="Arial"/>
            </a:endParaRPr>
          </a:p>
          <a:p>
            <a:pPr>
              <a:lnSpc>
                <a:spcPct val="100000"/>
              </a:lnSpc>
              <a:spcBef>
                <a:spcPts val="35"/>
              </a:spcBef>
            </a:pPr>
            <a:endParaRPr sz="1900" dirty="0">
              <a:latin typeface="Arial"/>
              <a:cs typeface="Arial"/>
            </a:endParaRPr>
          </a:p>
          <a:p>
            <a:pPr marL="266700" indent="-254635">
              <a:lnSpc>
                <a:spcPct val="100000"/>
              </a:lnSpc>
              <a:buAutoNum type="arabicPeriod"/>
              <a:tabLst>
                <a:tab pos="267335" algn="l"/>
              </a:tabLst>
            </a:pPr>
            <a:r>
              <a:rPr sz="1800" spc="-5" dirty="0">
                <a:latin typeface="Arial"/>
                <a:cs typeface="Arial"/>
              </a:rPr>
              <a:t>Den Anforderungen entsprechend</a:t>
            </a:r>
            <a:r>
              <a:rPr sz="1800" spc="-155" dirty="0">
                <a:latin typeface="Arial"/>
                <a:cs typeface="Arial"/>
              </a:rPr>
              <a:t> </a:t>
            </a:r>
            <a:r>
              <a:rPr sz="1800" spc="-5" dirty="0">
                <a:latin typeface="Arial"/>
                <a:cs typeface="Arial"/>
              </a:rPr>
              <a:t>(</a:t>
            </a:r>
            <a:r>
              <a:rPr sz="1800" b="1" spc="-5" dirty="0">
                <a:latin typeface="Arial"/>
                <a:cs typeface="Arial"/>
              </a:rPr>
              <a:t>Reproduktion</a:t>
            </a:r>
            <a:r>
              <a:rPr sz="1800" spc="-5" dirty="0">
                <a:latin typeface="Arial"/>
                <a:cs typeface="Arial"/>
              </a:rPr>
              <a:t>):</a:t>
            </a:r>
            <a:endParaRPr sz="1800" dirty="0">
              <a:latin typeface="Arial"/>
              <a:cs typeface="Arial"/>
            </a:endParaRPr>
          </a:p>
          <a:p>
            <a:pPr marL="756285" lvl="1" indent="-287020">
              <a:lnSpc>
                <a:spcPct val="100000"/>
              </a:lnSpc>
              <a:buChar char="•"/>
              <a:tabLst>
                <a:tab pos="756285" algn="l"/>
                <a:tab pos="756920" algn="l"/>
              </a:tabLst>
            </a:pPr>
            <a:r>
              <a:rPr sz="1800" spc="-15" dirty="0">
                <a:latin typeface="Arial"/>
                <a:cs typeface="Arial"/>
              </a:rPr>
              <a:t>Themen </a:t>
            </a:r>
            <a:r>
              <a:rPr sz="1800" spc="-10" dirty="0">
                <a:latin typeface="Arial"/>
                <a:cs typeface="Arial"/>
              </a:rPr>
              <a:t>werden </a:t>
            </a:r>
            <a:r>
              <a:rPr sz="1800" spc="-5" dirty="0">
                <a:latin typeface="Arial"/>
                <a:cs typeface="Arial"/>
              </a:rPr>
              <a:t>wissenschaftlich fundiert, </a:t>
            </a:r>
            <a:r>
              <a:rPr sz="1800" spc="-20" dirty="0">
                <a:latin typeface="Arial"/>
                <a:cs typeface="Arial"/>
              </a:rPr>
              <a:t>nachvollziehbar </a:t>
            </a:r>
            <a:r>
              <a:rPr sz="1800" spc="-15" dirty="0">
                <a:latin typeface="Arial"/>
                <a:cs typeface="Arial"/>
              </a:rPr>
              <a:t>und</a:t>
            </a:r>
            <a:r>
              <a:rPr sz="1800" spc="235" dirty="0">
                <a:latin typeface="Arial"/>
                <a:cs typeface="Arial"/>
              </a:rPr>
              <a:t> </a:t>
            </a:r>
            <a:r>
              <a:rPr sz="1800" spc="-5" dirty="0">
                <a:latin typeface="Arial"/>
                <a:cs typeface="Arial"/>
              </a:rPr>
              <a:t>korrekt</a:t>
            </a:r>
            <a:endParaRPr sz="1800" dirty="0">
              <a:latin typeface="Arial"/>
              <a:cs typeface="Arial"/>
            </a:endParaRPr>
          </a:p>
          <a:p>
            <a:pPr marL="756285">
              <a:lnSpc>
                <a:spcPct val="100000"/>
              </a:lnSpc>
            </a:pPr>
            <a:r>
              <a:rPr sz="1800" spc="-5" dirty="0">
                <a:latin typeface="Arial"/>
                <a:cs typeface="Arial"/>
              </a:rPr>
              <a:t>dargestellt;</a:t>
            </a:r>
            <a:endParaRPr sz="1800" dirty="0">
              <a:latin typeface="Arial"/>
              <a:cs typeface="Arial"/>
            </a:endParaRPr>
          </a:p>
          <a:p>
            <a:pPr marL="756285" lvl="1" indent="-287020">
              <a:lnSpc>
                <a:spcPct val="100000"/>
              </a:lnSpc>
              <a:buChar char="•"/>
              <a:tabLst>
                <a:tab pos="756285" algn="l"/>
                <a:tab pos="756920" algn="l"/>
              </a:tabLst>
            </a:pPr>
            <a:r>
              <a:rPr sz="1800" spc="-5" dirty="0">
                <a:latin typeface="Arial"/>
                <a:cs typeface="Arial"/>
              </a:rPr>
              <a:t>grundständiges pädagogisches </a:t>
            </a:r>
            <a:r>
              <a:rPr sz="1800" dirty="0">
                <a:latin typeface="Arial"/>
                <a:cs typeface="Arial"/>
              </a:rPr>
              <a:t>Wissen ist</a:t>
            </a:r>
            <a:r>
              <a:rPr sz="1800" spc="45" dirty="0">
                <a:latin typeface="Arial"/>
                <a:cs typeface="Arial"/>
              </a:rPr>
              <a:t> </a:t>
            </a:r>
            <a:r>
              <a:rPr sz="1800" spc="-20" dirty="0">
                <a:latin typeface="Arial"/>
                <a:cs typeface="Arial"/>
              </a:rPr>
              <a:t>vorhanden;</a:t>
            </a:r>
            <a:endParaRPr sz="1800" dirty="0">
              <a:latin typeface="Arial"/>
              <a:cs typeface="Arial"/>
            </a:endParaRPr>
          </a:p>
          <a:p>
            <a:pPr marL="756285" lvl="1" indent="-287020">
              <a:lnSpc>
                <a:spcPct val="100000"/>
              </a:lnSpc>
              <a:buChar char="•"/>
              <a:tabLst>
                <a:tab pos="756285" algn="l"/>
                <a:tab pos="756920" algn="l"/>
              </a:tabLst>
            </a:pPr>
            <a:r>
              <a:rPr sz="1800" spc="-5" dirty="0">
                <a:latin typeface="Arial"/>
                <a:cs typeface="Arial"/>
              </a:rPr>
              <a:t>Bezüge von der Theorie zur pädagogischen Praxis </a:t>
            </a:r>
            <a:r>
              <a:rPr sz="1800" spc="-10" dirty="0">
                <a:latin typeface="Arial"/>
                <a:cs typeface="Arial"/>
              </a:rPr>
              <a:t>werden</a:t>
            </a:r>
            <a:r>
              <a:rPr sz="1800" spc="5" dirty="0">
                <a:latin typeface="Arial"/>
                <a:cs typeface="Arial"/>
              </a:rPr>
              <a:t> </a:t>
            </a:r>
            <a:r>
              <a:rPr sz="1800" spc="-5" dirty="0">
                <a:latin typeface="Arial"/>
                <a:cs typeface="Arial"/>
              </a:rPr>
              <a:t>hergestellt.</a:t>
            </a:r>
            <a:endParaRPr sz="1800" dirty="0">
              <a:latin typeface="Arial"/>
              <a:cs typeface="Arial"/>
            </a:endParaRPr>
          </a:p>
          <a:p>
            <a:pPr lvl="1">
              <a:lnSpc>
                <a:spcPct val="100000"/>
              </a:lnSpc>
              <a:spcBef>
                <a:spcPts val="35"/>
              </a:spcBef>
              <a:buFont typeface="Arial"/>
              <a:buChar char="•"/>
            </a:pPr>
            <a:endParaRPr sz="1900" dirty="0">
              <a:latin typeface="Arial"/>
              <a:cs typeface="Arial"/>
            </a:endParaRPr>
          </a:p>
          <a:p>
            <a:pPr marL="12065">
              <a:lnSpc>
                <a:spcPct val="100000"/>
              </a:lnSpc>
              <a:tabLst>
                <a:tab pos="267335" algn="l"/>
              </a:tabLst>
            </a:pPr>
            <a:r>
              <a:rPr lang="de-DE" sz="1800" spc="-5" dirty="0">
                <a:latin typeface="Arial"/>
                <a:cs typeface="Arial"/>
              </a:rPr>
              <a:t>2.  </a:t>
            </a:r>
            <a:r>
              <a:rPr sz="1800" spc="-5" dirty="0">
                <a:latin typeface="Arial"/>
                <a:cs typeface="Arial"/>
              </a:rPr>
              <a:t>Den Anforderungen voll entsprechend (</a:t>
            </a:r>
            <a:r>
              <a:rPr sz="1800" b="1" spc="-5" dirty="0">
                <a:latin typeface="Arial"/>
                <a:cs typeface="Arial"/>
              </a:rPr>
              <a:t>Reorganisation </a:t>
            </a:r>
            <a:r>
              <a:rPr sz="1800" b="1" dirty="0">
                <a:latin typeface="Arial"/>
                <a:cs typeface="Arial"/>
              </a:rPr>
              <a:t>und</a:t>
            </a:r>
            <a:r>
              <a:rPr sz="1800" b="1" spc="-185" dirty="0">
                <a:latin typeface="Arial"/>
                <a:cs typeface="Arial"/>
              </a:rPr>
              <a:t> </a:t>
            </a:r>
            <a:r>
              <a:rPr sz="1800" b="1" spc="-30" dirty="0">
                <a:latin typeface="Arial"/>
                <a:cs typeface="Arial"/>
              </a:rPr>
              <a:t>Transfer</a:t>
            </a:r>
            <a:r>
              <a:rPr sz="1800" spc="-30" dirty="0">
                <a:latin typeface="Arial"/>
                <a:cs typeface="Arial"/>
              </a:rPr>
              <a:t>)</a:t>
            </a:r>
            <a:endParaRPr sz="1800" dirty="0">
              <a:latin typeface="Arial"/>
              <a:cs typeface="Arial"/>
            </a:endParaRPr>
          </a:p>
          <a:p>
            <a:pPr marL="756285" lvl="1" indent="-287020">
              <a:lnSpc>
                <a:spcPct val="100000"/>
              </a:lnSpc>
              <a:buChar char="•"/>
              <a:tabLst>
                <a:tab pos="756285" algn="l"/>
                <a:tab pos="756920" algn="l"/>
              </a:tabLst>
            </a:pPr>
            <a:r>
              <a:rPr sz="1800" spc="-10" dirty="0">
                <a:latin typeface="Arial"/>
                <a:cs typeface="Arial"/>
              </a:rPr>
              <a:t>eigenständiger </a:t>
            </a:r>
            <a:r>
              <a:rPr sz="1800" spc="-5" dirty="0">
                <a:latin typeface="Arial"/>
                <a:cs typeface="Arial"/>
              </a:rPr>
              <a:t>kognitiver Beitrag </a:t>
            </a:r>
            <a:r>
              <a:rPr sz="1800" spc="-15" dirty="0">
                <a:latin typeface="Arial"/>
                <a:cs typeface="Arial"/>
              </a:rPr>
              <a:t>wird</a:t>
            </a:r>
            <a:r>
              <a:rPr sz="1800" spc="45" dirty="0">
                <a:latin typeface="Arial"/>
                <a:cs typeface="Arial"/>
              </a:rPr>
              <a:t> </a:t>
            </a:r>
            <a:r>
              <a:rPr sz="1800" spc="-5" dirty="0">
                <a:latin typeface="Arial"/>
                <a:cs typeface="Arial"/>
              </a:rPr>
              <a:t>sichtbar;</a:t>
            </a:r>
            <a:endParaRPr sz="1800" dirty="0">
              <a:latin typeface="Arial"/>
              <a:cs typeface="Arial"/>
            </a:endParaRPr>
          </a:p>
          <a:p>
            <a:pPr marL="756285" marR="238125" lvl="1" indent="-287020">
              <a:lnSpc>
                <a:spcPct val="100000"/>
              </a:lnSpc>
              <a:spcBef>
                <a:spcPts val="5"/>
              </a:spcBef>
              <a:buChar char="•"/>
              <a:tabLst>
                <a:tab pos="756285" algn="l"/>
                <a:tab pos="756920" algn="l"/>
              </a:tabLst>
            </a:pPr>
            <a:r>
              <a:rPr sz="1800" spc="-20" dirty="0">
                <a:latin typeface="Arial"/>
                <a:cs typeface="Arial"/>
              </a:rPr>
              <a:t>begründete </a:t>
            </a:r>
            <a:r>
              <a:rPr sz="1800" spc="-5" dirty="0">
                <a:latin typeface="Arial"/>
                <a:cs typeface="Arial"/>
              </a:rPr>
              <a:t>Handlungs- und </a:t>
            </a:r>
            <a:r>
              <a:rPr sz="1800" spc="-10" dirty="0">
                <a:latin typeface="Arial"/>
                <a:cs typeface="Arial"/>
              </a:rPr>
              <a:t>Anwendungsoptionen </a:t>
            </a:r>
            <a:r>
              <a:rPr sz="1800" dirty="0">
                <a:latin typeface="Arial"/>
                <a:cs typeface="Arial"/>
              </a:rPr>
              <a:t>für </a:t>
            </a:r>
            <a:r>
              <a:rPr sz="1800" spc="-5" dirty="0">
                <a:latin typeface="Arial"/>
                <a:cs typeface="Arial"/>
              </a:rPr>
              <a:t>die </a:t>
            </a:r>
            <a:r>
              <a:rPr sz="1800" spc="-10" dirty="0">
                <a:latin typeface="Arial"/>
                <a:cs typeface="Arial"/>
              </a:rPr>
              <a:t>pädagogische  </a:t>
            </a:r>
            <a:r>
              <a:rPr sz="1800" spc="-5" dirty="0">
                <a:latin typeface="Arial"/>
                <a:cs typeface="Arial"/>
              </a:rPr>
              <a:t>Praxis </a:t>
            </a:r>
            <a:r>
              <a:rPr sz="1800" spc="-10" dirty="0">
                <a:latin typeface="Arial"/>
                <a:cs typeface="Arial"/>
              </a:rPr>
              <a:t>werden</a:t>
            </a:r>
            <a:r>
              <a:rPr sz="1800" spc="60" dirty="0">
                <a:latin typeface="Arial"/>
                <a:cs typeface="Arial"/>
              </a:rPr>
              <a:t> </a:t>
            </a:r>
            <a:r>
              <a:rPr sz="1800" spc="-10" dirty="0">
                <a:latin typeface="Arial"/>
                <a:cs typeface="Arial"/>
              </a:rPr>
              <a:t>entwickelt;</a:t>
            </a:r>
            <a:endParaRPr sz="1800" dirty="0">
              <a:latin typeface="Arial"/>
              <a:cs typeface="Arial"/>
            </a:endParaRPr>
          </a:p>
          <a:p>
            <a:pPr marL="756285" marR="506095" lvl="1" indent="-287020">
              <a:lnSpc>
                <a:spcPct val="100000"/>
              </a:lnSpc>
              <a:buChar char="•"/>
              <a:tabLst>
                <a:tab pos="756285" algn="l"/>
                <a:tab pos="756920" algn="l"/>
              </a:tabLst>
            </a:pPr>
            <a:r>
              <a:rPr sz="1800" spc="-5" dirty="0">
                <a:latin typeface="Arial"/>
                <a:cs typeface="Arial"/>
              </a:rPr>
              <a:t>theoretische und empirische Forschungsergebnisse </a:t>
            </a:r>
            <a:r>
              <a:rPr sz="1800" spc="-10" dirty="0">
                <a:latin typeface="Arial"/>
                <a:cs typeface="Arial"/>
              </a:rPr>
              <a:t>sowie</a:t>
            </a:r>
            <a:r>
              <a:rPr sz="1800" spc="-95" dirty="0">
                <a:latin typeface="Arial"/>
                <a:cs typeface="Arial"/>
              </a:rPr>
              <a:t> </a:t>
            </a:r>
            <a:r>
              <a:rPr sz="1800" spc="-5" dirty="0">
                <a:latin typeface="Arial"/>
                <a:cs typeface="Arial"/>
              </a:rPr>
              <a:t>praktische  Perspektiven </a:t>
            </a:r>
            <a:r>
              <a:rPr sz="1800" spc="-10" dirty="0">
                <a:latin typeface="Arial"/>
                <a:cs typeface="Arial"/>
              </a:rPr>
              <a:t>werden </a:t>
            </a:r>
            <a:r>
              <a:rPr sz="1800" spc="-5" dirty="0">
                <a:latin typeface="Arial"/>
                <a:cs typeface="Arial"/>
              </a:rPr>
              <a:t>in der Diskussion</a:t>
            </a:r>
            <a:r>
              <a:rPr sz="1800" spc="-20" dirty="0">
                <a:latin typeface="Arial"/>
                <a:cs typeface="Arial"/>
              </a:rPr>
              <a:t> </a:t>
            </a:r>
            <a:r>
              <a:rPr sz="1800" spc="-5" dirty="0">
                <a:latin typeface="Arial"/>
                <a:cs typeface="Arial"/>
              </a:rPr>
              <a:t>berücksichtigt.</a:t>
            </a:r>
            <a:endParaRPr sz="18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250952" y="1382979"/>
            <a:ext cx="4524375" cy="391795"/>
          </a:xfrm>
          <a:prstGeom prst="rect">
            <a:avLst/>
          </a:prstGeom>
        </p:spPr>
        <p:txBody>
          <a:bodyPr vert="horz" wrap="square" lIns="0" tIns="12700" rIns="0" bIns="0" rtlCol="0">
            <a:spAutoFit/>
          </a:bodyPr>
          <a:lstStyle/>
          <a:p>
            <a:pPr marL="12700">
              <a:lnSpc>
                <a:spcPct val="100000"/>
              </a:lnSpc>
              <a:spcBef>
                <a:spcPts val="100"/>
              </a:spcBef>
            </a:pPr>
            <a:r>
              <a:rPr dirty="0"/>
              <a:t>3. </a:t>
            </a:r>
            <a:r>
              <a:rPr spc="-5" dirty="0" err="1"/>
              <a:t>Prüfungsanforderungen</a:t>
            </a:r>
            <a:r>
              <a:rPr spc="-320" dirty="0"/>
              <a:t> </a:t>
            </a:r>
            <a:r>
              <a:rPr dirty="0"/>
              <a:t>(</a:t>
            </a:r>
            <a:r>
              <a:rPr lang="de-DE" dirty="0"/>
              <a:t>5</a:t>
            </a:r>
            <a:r>
              <a:rPr dirty="0"/>
              <a:t>/</a:t>
            </a:r>
            <a:r>
              <a:rPr lang="de-DE" dirty="0"/>
              <a:t>7</a:t>
            </a:r>
            <a:r>
              <a:rPr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16</a:t>
            </a:fld>
            <a:endParaRPr lang="de-DE"/>
          </a:p>
        </p:txBody>
      </p:sp>
      <p:sp>
        <p:nvSpPr>
          <p:cNvPr id="4" name="Textfeld 3">
            <a:extLst>
              <a:ext uri="{FF2B5EF4-FFF2-40B4-BE49-F238E27FC236}">
                <a16:creationId xmlns:a16="http://schemas.microsoft.com/office/drawing/2014/main" xmlns="" id="{BCC4FCD2-30C7-B5DB-019A-9EF52C57E18D}"/>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952" y="1961134"/>
            <a:ext cx="7543800" cy="3322954"/>
          </a:xfrm>
          <a:prstGeom prst="rect">
            <a:avLst/>
          </a:prstGeom>
        </p:spPr>
        <p:txBody>
          <a:bodyPr vert="horz" wrap="square" lIns="0" tIns="0" rIns="0" bIns="0" rtlCol="0">
            <a:spAutoFit/>
          </a:bodyPr>
          <a:lstStyle/>
          <a:p>
            <a:pPr marL="273050" marR="5080" indent="-260985">
              <a:lnSpc>
                <a:spcPct val="104600"/>
              </a:lnSpc>
              <a:buAutoNum type="arabicPeriod" startAt="3"/>
              <a:tabLst>
                <a:tab pos="267970" algn="l"/>
              </a:tabLst>
            </a:pPr>
            <a:r>
              <a:rPr sz="1800" spc="-5" dirty="0">
                <a:latin typeface="Arial"/>
                <a:cs typeface="Arial"/>
              </a:rPr>
              <a:t>Den Anforderungen in besonderem </a:t>
            </a:r>
            <a:r>
              <a:rPr sz="1800" spc="-10" dirty="0">
                <a:latin typeface="Arial"/>
                <a:cs typeface="Arial"/>
              </a:rPr>
              <a:t>Maße </a:t>
            </a:r>
            <a:r>
              <a:rPr sz="1800" spc="-5" dirty="0">
                <a:latin typeface="Arial"/>
                <a:cs typeface="Arial"/>
              </a:rPr>
              <a:t>entsprechend (</a:t>
            </a:r>
            <a:r>
              <a:rPr sz="1800" b="1" spc="-5" dirty="0">
                <a:latin typeface="Arial"/>
                <a:cs typeface="Arial"/>
              </a:rPr>
              <a:t>Reflexion</a:t>
            </a:r>
            <a:r>
              <a:rPr sz="1800" b="1" spc="-275" dirty="0">
                <a:latin typeface="Arial"/>
                <a:cs typeface="Arial"/>
              </a:rPr>
              <a:t> </a:t>
            </a:r>
            <a:r>
              <a:rPr sz="1800" b="1" dirty="0">
                <a:latin typeface="Arial"/>
                <a:cs typeface="Arial"/>
              </a:rPr>
              <a:t>und  </a:t>
            </a:r>
            <a:r>
              <a:rPr sz="1800" b="1" spc="-15" dirty="0">
                <a:latin typeface="Arial"/>
                <a:cs typeface="Arial"/>
              </a:rPr>
              <a:t>Problemlösung</a:t>
            </a:r>
            <a:r>
              <a:rPr sz="1800" spc="-15" dirty="0">
                <a:latin typeface="Arial"/>
                <a:cs typeface="Arial"/>
              </a:rPr>
              <a:t>):</a:t>
            </a:r>
            <a:endParaRPr sz="1800">
              <a:latin typeface="Arial"/>
              <a:cs typeface="Arial"/>
            </a:endParaRPr>
          </a:p>
          <a:p>
            <a:pPr marL="1213485" marR="619760" lvl="1" indent="-287020">
              <a:lnSpc>
                <a:spcPct val="100000"/>
              </a:lnSpc>
              <a:spcBef>
                <a:spcPts val="1200"/>
              </a:spcBef>
              <a:buChar char="•"/>
              <a:tabLst>
                <a:tab pos="1213485" algn="l"/>
                <a:tab pos="1214120" algn="l"/>
              </a:tabLst>
            </a:pPr>
            <a:r>
              <a:rPr sz="1800" spc="-5" dirty="0">
                <a:latin typeface="Arial"/>
                <a:cs typeface="Arial"/>
              </a:rPr>
              <a:t>umfangreiche </a:t>
            </a:r>
            <a:r>
              <a:rPr sz="1800" spc="-20" dirty="0">
                <a:latin typeface="Arial"/>
                <a:cs typeface="Arial"/>
              </a:rPr>
              <a:t>pädagogische </a:t>
            </a:r>
            <a:r>
              <a:rPr sz="1800" spc="-5" dirty="0">
                <a:latin typeface="Arial"/>
                <a:cs typeface="Arial"/>
              </a:rPr>
              <a:t>Kenntnisse sind </a:t>
            </a:r>
            <a:r>
              <a:rPr sz="1800" spc="-15" dirty="0">
                <a:latin typeface="Arial"/>
                <a:cs typeface="Arial"/>
              </a:rPr>
              <a:t>vorhanden,  </a:t>
            </a:r>
            <a:r>
              <a:rPr sz="1800" spc="-10" dirty="0">
                <a:latin typeface="Arial"/>
                <a:cs typeface="Arial"/>
              </a:rPr>
              <a:t>welche analysiert, </a:t>
            </a:r>
            <a:r>
              <a:rPr sz="1800" spc="-5" dirty="0">
                <a:latin typeface="Arial"/>
                <a:cs typeface="Arial"/>
              </a:rPr>
              <a:t>synthetisiert und beurteilt</a:t>
            </a:r>
            <a:r>
              <a:rPr sz="1800" spc="-45" dirty="0">
                <a:latin typeface="Arial"/>
                <a:cs typeface="Arial"/>
              </a:rPr>
              <a:t> </a:t>
            </a:r>
            <a:r>
              <a:rPr sz="1800" spc="-10" dirty="0">
                <a:latin typeface="Arial"/>
                <a:cs typeface="Arial"/>
              </a:rPr>
              <a:t>werden;</a:t>
            </a:r>
            <a:endParaRPr sz="1800">
              <a:latin typeface="Arial"/>
              <a:cs typeface="Arial"/>
            </a:endParaRPr>
          </a:p>
          <a:p>
            <a:pPr marL="1213485" lvl="1" indent="-287020">
              <a:lnSpc>
                <a:spcPct val="100000"/>
              </a:lnSpc>
              <a:spcBef>
                <a:spcPts val="300"/>
              </a:spcBef>
              <a:buChar char="•"/>
              <a:tabLst>
                <a:tab pos="1213485" algn="l"/>
                <a:tab pos="1214120" algn="l"/>
              </a:tabLst>
            </a:pPr>
            <a:r>
              <a:rPr sz="1800" spc="-5" dirty="0">
                <a:latin typeface="Arial"/>
                <a:cs typeface="Arial"/>
              </a:rPr>
              <a:t>theoretische Aspekte können auf</a:t>
            </a:r>
            <a:r>
              <a:rPr sz="1800" spc="-225" dirty="0">
                <a:latin typeface="Arial"/>
                <a:cs typeface="Arial"/>
              </a:rPr>
              <a:t> </a:t>
            </a:r>
            <a:r>
              <a:rPr sz="1800" spc="-20" dirty="0">
                <a:latin typeface="Arial"/>
                <a:cs typeface="Arial"/>
              </a:rPr>
              <a:t>pädagogische</a:t>
            </a:r>
            <a:endParaRPr sz="1800">
              <a:latin typeface="Arial"/>
              <a:cs typeface="Arial"/>
            </a:endParaRPr>
          </a:p>
          <a:p>
            <a:pPr marL="1213485">
              <a:lnSpc>
                <a:spcPct val="100000"/>
              </a:lnSpc>
            </a:pPr>
            <a:r>
              <a:rPr sz="1800" spc="-20" dirty="0">
                <a:latin typeface="Arial"/>
                <a:cs typeface="Arial"/>
              </a:rPr>
              <a:t>Problemstellungen </a:t>
            </a:r>
            <a:r>
              <a:rPr sz="1800" spc="-5" dirty="0">
                <a:latin typeface="Arial"/>
                <a:cs typeface="Arial"/>
              </a:rPr>
              <a:t>transferiert </a:t>
            </a:r>
            <a:r>
              <a:rPr sz="1800" spc="-15" dirty="0">
                <a:latin typeface="Arial"/>
                <a:cs typeface="Arial"/>
              </a:rPr>
              <a:t>und </a:t>
            </a:r>
            <a:r>
              <a:rPr sz="1800" spc="-5" dirty="0">
                <a:latin typeface="Arial"/>
                <a:cs typeface="Arial"/>
              </a:rPr>
              <a:t>diskutiert</a:t>
            </a:r>
            <a:r>
              <a:rPr sz="1800" spc="-55" dirty="0">
                <a:latin typeface="Arial"/>
                <a:cs typeface="Arial"/>
              </a:rPr>
              <a:t> </a:t>
            </a:r>
            <a:r>
              <a:rPr sz="1800" spc="-10" dirty="0">
                <a:latin typeface="Arial"/>
                <a:cs typeface="Arial"/>
              </a:rPr>
              <a:t>werden;</a:t>
            </a:r>
            <a:endParaRPr sz="1800">
              <a:latin typeface="Arial"/>
              <a:cs typeface="Arial"/>
            </a:endParaRPr>
          </a:p>
          <a:p>
            <a:pPr marL="1213485" lvl="1" indent="-287020">
              <a:lnSpc>
                <a:spcPct val="100000"/>
              </a:lnSpc>
              <a:spcBef>
                <a:spcPts val="409"/>
              </a:spcBef>
              <a:buChar char="•"/>
              <a:tabLst>
                <a:tab pos="1213485" algn="l"/>
                <a:tab pos="1214120" algn="l"/>
              </a:tabLst>
            </a:pPr>
            <a:r>
              <a:rPr sz="1800" spc="-5" dirty="0">
                <a:latin typeface="Arial"/>
                <a:cs typeface="Arial"/>
              </a:rPr>
              <a:t>der </a:t>
            </a:r>
            <a:r>
              <a:rPr sz="1800" spc="-20" dirty="0">
                <a:latin typeface="Arial"/>
                <a:cs typeface="Arial"/>
              </a:rPr>
              <a:t>Wechsel </a:t>
            </a:r>
            <a:r>
              <a:rPr sz="1800" spc="-5" dirty="0">
                <a:latin typeface="Arial"/>
                <a:cs typeface="Arial"/>
              </a:rPr>
              <a:t>der Argumentationsniveaus </a:t>
            </a:r>
            <a:r>
              <a:rPr sz="1800" spc="-20" dirty="0">
                <a:latin typeface="Arial"/>
                <a:cs typeface="Arial"/>
              </a:rPr>
              <a:t>erfolgt</a:t>
            </a:r>
            <a:r>
              <a:rPr sz="1800" spc="-145" dirty="0">
                <a:latin typeface="Arial"/>
                <a:cs typeface="Arial"/>
              </a:rPr>
              <a:t> </a:t>
            </a:r>
            <a:r>
              <a:rPr sz="1800" spc="-20" dirty="0">
                <a:latin typeface="Arial"/>
                <a:cs typeface="Arial"/>
              </a:rPr>
              <a:t>fließend;</a:t>
            </a:r>
            <a:endParaRPr sz="1800">
              <a:latin typeface="Arial"/>
              <a:cs typeface="Arial"/>
            </a:endParaRPr>
          </a:p>
          <a:p>
            <a:pPr marL="1213485" marR="794385" lvl="1" indent="-287020">
              <a:lnSpc>
                <a:spcPct val="100000"/>
              </a:lnSpc>
              <a:spcBef>
                <a:spcPts val="190"/>
              </a:spcBef>
              <a:buChar char="•"/>
              <a:tabLst>
                <a:tab pos="1213485" algn="l"/>
                <a:tab pos="1214120" algn="l"/>
              </a:tabLst>
            </a:pPr>
            <a:r>
              <a:rPr sz="1800" spc="-5" dirty="0">
                <a:latin typeface="Arial"/>
                <a:cs typeface="Arial"/>
              </a:rPr>
              <a:t>der </a:t>
            </a:r>
            <a:r>
              <a:rPr sz="1800" spc="-20" dirty="0">
                <a:latin typeface="Arial"/>
                <a:cs typeface="Arial"/>
              </a:rPr>
              <a:t>eigene </a:t>
            </a:r>
            <a:r>
              <a:rPr sz="1800" spc="-5" dirty="0">
                <a:latin typeface="Arial"/>
                <a:cs typeface="Arial"/>
              </a:rPr>
              <a:t>kognitive Beitrag </a:t>
            </a:r>
            <a:r>
              <a:rPr sz="1800" spc="-15" dirty="0">
                <a:latin typeface="Arial"/>
                <a:cs typeface="Arial"/>
              </a:rPr>
              <a:t>wird </a:t>
            </a:r>
            <a:r>
              <a:rPr sz="1800" dirty="0">
                <a:latin typeface="Arial"/>
                <a:cs typeface="Arial"/>
              </a:rPr>
              <a:t>mit </a:t>
            </a:r>
            <a:r>
              <a:rPr sz="1800" spc="-5" dirty="0">
                <a:latin typeface="Arial"/>
                <a:cs typeface="Arial"/>
              </a:rPr>
              <a:t>theoretischen und  empirischen Forschungsergebnissen</a:t>
            </a:r>
            <a:r>
              <a:rPr sz="1800" spc="-90" dirty="0">
                <a:latin typeface="Arial"/>
                <a:cs typeface="Arial"/>
              </a:rPr>
              <a:t> </a:t>
            </a:r>
            <a:r>
              <a:rPr sz="1800" spc="-5" dirty="0">
                <a:latin typeface="Arial"/>
                <a:cs typeface="Arial"/>
              </a:rPr>
              <a:t>untermauert;</a:t>
            </a:r>
            <a:endParaRPr sz="1800">
              <a:latin typeface="Arial"/>
              <a:cs typeface="Arial"/>
            </a:endParaRPr>
          </a:p>
          <a:p>
            <a:pPr marL="1213485" lvl="1" indent="-287020">
              <a:lnSpc>
                <a:spcPct val="100000"/>
              </a:lnSpc>
              <a:buChar char="•"/>
              <a:tabLst>
                <a:tab pos="1213485" algn="l"/>
                <a:tab pos="1214120" algn="l"/>
              </a:tabLst>
            </a:pPr>
            <a:r>
              <a:rPr sz="1800" spc="-5" dirty="0">
                <a:latin typeface="Arial"/>
                <a:cs typeface="Arial"/>
              </a:rPr>
              <a:t>die Reflexion schulischer Praxis vor dem</a:t>
            </a:r>
            <a:r>
              <a:rPr sz="1800" spc="-55" dirty="0">
                <a:latin typeface="Arial"/>
                <a:cs typeface="Arial"/>
              </a:rPr>
              <a:t> </a:t>
            </a:r>
            <a:r>
              <a:rPr sz="1800" spc="-5" dirty="0">
                <a:latin typeface="Arial"/>
                <a:cs typeface="Arial"/>
              </a:rPr>
              <a:t>Hintergrund</a:t>
            </a:r>
            <a:endParaRPr sz="1800">
              <a:latin typeface="Arial"/>
              <a:cs typeface="Arial"/>
            </a:endParaRPr>
          </a:p>
          <a:p>
            <a:pPr marL="1213485">
              <a:lnSpc>
                <a:spcPct val="100000"/>
              </a:lnSpc>
            </a:pPr>
            <a:r>
              <a:rPr sz="1800" spc="-10" dirty="0">
                <a:latin typeface="Arial"/>
                <a:cs typeface="Arial"/>
              </a:rPr>
              <a:t>wissenschaftlicher </a:t>
            </a:r>
            <a:r>
              <a:rPr sz="1800" spc="-5" dirty="0">
                <a:latin typeface="Arial"/>
                <a:cs typeface="Arial"/>
              </a:rPr>
              <a:t>Theorien </a:t>
            </a:r>
            <a:r>
              <a:rPr sz="1800" spc="-20" dirty="0">
                <a:latin typeface="Arial"/>
                <a:cs typeface="Arial"/>
              </a:rPr>
              <a:t>gelingt</a:t>
            </a:r>
            <a:r>
              <a:rPr sz="1800" spc="-95" dirty="0">
                <a:latin typeface="Arial"/>
                <a:cs typeface="Arial"/>
              </a:rPr>
              <a:t> </a:t>
            </a:r>
            <a:r>
              <a:rPr sz="1800" spc="-20" dirty="0">
                <a:latin typeface="Arial"/>
                <a:cs typeface="Arial"/>
              </a:rPr>
              <a:t>problemlos.</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250952" y="1382979"/>
            <a:ext cx="4524375" cy="391795"/>
          </a:xfrm>
          <a:prstGeom prst="rect">
            <a:avLst/>
          </a:prstGeom>
        </p:spPr>
        <p:txBody>
          <a:bodyPr vert="horz" wrap="square" lIns="0" tIns="12700" rIns="0" bIns="0" rtlCol="0">
            <a:spAutoFit/>
          </a:bodyPr>
          <a:lstStyle/>
          <a:p>
            <a:pPr marL="12700">
              <a:lnSpc>
                <a:spcPct val="100000"/>
              </a:lnSpc>
              <a:spcBef>
                <a:spcPts val="100"/>
              </a:spcBef>
            </a:pPr>
            <a:r>
              <a:rPr dirty="0"/>
              <a:t>3. </a:t>
            </a:r>
            <a:r>
              <a:rPr spc="-5" dirty="0" err="1"/>
              <a:t>Prüfungsanforderungen</a:t>
            </a:r>
            <a:r>
              <a:rPr spc="-320" dirty="0"/>
              <a:t> </a:t>
            </a:r>
            <a:r>
              <a:rPr dirty="0"/>
              <a:t>(</a:t>
            </a:r>
            <a:r>
              <a:rPr lang="de-DE" dirty="0"/>
              <a:t>6</a:t>
            </a:r>
            <a:r>
              <a:rPr dirty="0"/>
              <a:t>/</a:t>
            </a:r>
            <a:r>
              <a:rPr lang="de-DE" dirty="0"/>
              <a:t>7</a:t>
            </a:r>
            <a:r>
              <a:rPr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17</a:t>
            </a:fld>
            <a:endParaRPr lang="de-DE"/>
          </a:p>
        </p:txBody>
      </p:sp>
      <p:sp>
        <p:nvSpPr>
          <p:cNvPr id="4" name="Textfeld 3">
            <a:extLst>
              <a:ext uri="{FF2B5EF4-FFF2-40B4-BE49-F238E27FC236}">
                <a16:creationId xmlns:a16="http://schemas.microsoft.com/office/drawing/2014/main" xmlns="" id="{EAC176EE-996D-16CC-38BE-8594F602C058}"/>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3336" y="1903476"/>
            <a:ext cx="7638288" cy="44866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0952" y="1382979"/>
            <a:ext cx="4524375" cy="391795"/>
          </a:xfrm>
          <a:prstGeom prst="rect">
            <a:avLst/>
          </a:prstGeom>
        </p:spPr>
        <p:txBody>
          <a:bodyPr vert="horz" wrap="square" lIns="0" tIns="12700" rIns="0" bIns="0" rtlCol="0">
            <a:spAutoFit/>
          </a:bodyPr>
          <a:lstStyle/>
          <a:p>
            <a:pPr marL="12700">
              <a:lnSpc>
                <a:spcPct val="100000"/>
              </a:lnSpc>
              <a:spcBef>
                <a:spcPts val="100"/>
              </a:spcBef>
            </a:pPr>
            <a:r>
              <a:rPr dirty="0"/>
              <a:t>3. </a:t>
            </a:r>
            <a:r>
              <a:rPr spc="-5" dirty="0" err="1"/>
              <a:t>Prüfungsanforderungen</a:t>
            </a:r>
            <a:r>
              <a:rPr spc="-320" dirty="0"/>
              <a:t> </a:t>
            </a:r>
            <a:r>
              <a:rPr dirty="0"/>
              <a:t>(</a:t>
            </a:r>
            <a:r>
              <a:rPr lang="de-DE" dirty="0"/>
              <a:t>7</a:t>
            </a:r>
            <a:r>
              <a:rPr dirty="0"/>
              <a:t>/</a:t>
            </a:r>
            <a:r>
              <a:rPr lang="de-DE" dirty="0"/>
              <a:t>7</a:t>
            </a:r>
            <a:r>
              <a:rPr dirty="0"/>
              <a:t>)</a:t>
            </a: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7" name="Foliennummernplatzhalter 6"/>
          <p:cNvSpPr>
            <a:spLocks noGrp="1"/>
          </p:cNvSpPr>
          <p:nvPr>
            <p:ph type="sldNum" sz="quarter" idx="7"/>
          </p:nvPr>
        </p:nvSpPr>
        <p:spPr>
          <a:xfrm>
            <a:off x="6553200" y="6636748"/>
            <a:ext cx="2103120" cy="123111"/>
          </a:xfrm>
        </p:spPr>
        <p:txBody>
          <a:bodyPr/>
          <a:lstStyle/>
          <a:p>
            <a:fld id="{B6F15528-21DE-4FAA-801E-634DDDAF4B2B}" type="slidenum">
              <a:rPr lang="de-DE" smtClean="0"/>
              <a:t>18</a:t>
            </a:fld>
            <a:endParaRPr lang="de-DE" dirty="0"/>
          </a:p>
        </p:txBody>
      </p:sp>
      <p:sp>
        <p:nvSpPr>
          <p:cNvPr id="4" name="Textfeld 3">
            <a:extLst>
              <a:ext uri="{FF2B5EF4-FFF2-40B4-BE49-F238E27FC236}">
                <a16:creationId xmlns:a16="http://schemas.microsoft.com/office/drawing/2014/main" xmlns="" id="{D59F4583-6AA4-EA98-B469-BC164AAFE6A3}"/>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122" y="1333627"/>
            <a:ext cx="5850890" cy="391160"/>
          </a:xfrm>
          <a:prstGeom prst="rect">
            <a:avLst/>
          </a:prstGeom>
        </p:spPr>
        <p:txBody>
          <a:bodyPr vert="horz" wrap="square" lIns="0" tIns="12700" rIns="0" bIns="0" rtlCol="0">
            <a:spAutoFit/>
          </a:bodyPr>
          <a:lstStyle/>
          <a:p>
            <a:pPr marL="12700">
              <a:lnSpc>
                <a:spcPct val="100000"/>
              </a:lnSpc>
              <a:spcBef>
                <a:spcPts val="100"/>
              </a:spcBef>
            </a:pPr>
            <a:r>
              <a:rPr dirty="0"/>
              <a:t>4. </a:t>
            </a:r>
            <a:r>
              <a:rPr spc="-5" dirty="0"/>
              <a:t>Abstimmung </a:t>
            </a:r>
            <a:r>
              <a:rPr dirty="0"/>
              <a:t>der </a:t>
            </a:r>
            <a:r>
              <a:rPr spc="-5" dirty="0"/>
              <a:t>Prüfungsinhalte</a:t>
            </a:r>
            <a:r>
              <a:rPr spc="-380" dirty="0"/>
              <a:t> </a:t>
            </a:r>
            <a:r>
              <a:rPr spc="-5" dirty="0"/>
              <a:t>(1/4)</a:t>
            </a: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p:nvPr/>
        </p:nvSpPr>
        <p:spPr>
          <a:xfrm>
            <a:off x="395122" y="1910333"/>
            <a:ext cx="7940675" cy="3114314"/>
          </a:xfrm>
          <a:prstGeom prst="rect">
            <a:avLst/>
          </a:prstGeom>
        </p:spPr>
        <p:txBody>
          <a:bodyPr vert="horz" wrap="square" lIns="0" tIns="13335" rIns="0" bIns="0" rtlCol="0">
            <a:spAutoFit/>
          </a:bodyPr>
          <a:lstStyle/>
          <a:p>
            <a:pPr marL="355600" marR="107950" indent="-342900">
              <a:lnSpc>
                <a:spcPct val="100000"/>
              </a:lnSpc>
              <a:spcBef>
                <a:spcPts val="105"/>
              </a:spcBef>
              <a:buClr>
                <a:srgbClr val="004799"/>
              </a:buClr>
              <a:buFont typeface="Wingdings"/>
              <a:buChar char="⚫"/>
              <a:tabLst>
                <a:tab pos="354965" algn="l"/>
                <a:tab pos="355600" algn="l"/>
              </a:tabLst>
            </a:pPr>
            <a:r>
              <a:rPr sz="2000" dirty="0">
                <a:latin typeface="Arial"/>
                <a:cs typeface="Arial"/>
              </a:rPr>
              <a:t>Eine </a:t>
            </a:r>
            <a:r>
              <a:rPr sz="2000" spc="-5" dirty="0">
                <a:latin typeface="Arial"/>
                <a:cs typeface="Arial"/>
              </a:rPr>
              <a:t>Prüfungskonsultation </a:t>
            </a:r>
            <a:r>
              <a:rPr sz="2000" dirty="0">
                <a:latin typeface="Arial"/>
                <a:cs typeface="Arial"/>
              </a:rPr>
              <a:t>bei </a:t>
            </a:r>
            <a:r>
              <a:rPr sz="2000" spc="-10" dirty="0">
                <a:latin typeface="Arial"/>
                <a:cs typeface="Arial"/>
              </a:rPr>
              <a:t>Ihrem/Ihrer Prüfenden </a:t>
            </a:r>
            <a:r>
              <a:rPr sz="2000" dirty="0">
                <a:latin typeface="Arial"/>
                <a:cs typeface="Arial"/>
              </a:rPr>
              <a:t>wird </a:t>
            </a:r>
            <a:r>
              <a:rPr sz="2000" spc="-175" dirty="0">
                <a:latin typeface="Arial"/>
                <a:cs typeface="Arial"/>
              </a:rPr>
              <a:t>dringend  </a:t>
            </a:r>
            <a:r>
              <a:rPr sz="2000" dirty="0">
                <a:latin typeface="Arial"/>
                <a:cs typeface="Arial"/>
              </a:rPr>
              <a:t>empfohlen.</a:t>
            </a:r>
          </a:p>
          <a:p>
            <a:pPr>
              <a:lnSpc>
                <a:spcPct val="100000"/>
              </a:lnSpc>
              <a:spcBef>
                <a:spcPts val="40"/>
              </a:spcBef>
              <a:buClr>
                <a:srgbClr val="004799"/>
              </a:buClr>
              <a:buFont typeface="Wingdings"/>
              <a:buChar char="⚫"/>
            </a:pPr>
            <a:endParaRPr sz="2050" dirty="0">
              <a:latin typeface="Arial"/>
              <a:cs typeface="Arial"/>
            </a:endParaRPr>
          </a:p>
          <a:p>
            <a:pPr marL="355600" marR="216535" indent="-342900">
              <a:lnSpc>
                <a:spcPct val="100000"/>
              </a:lnSpc>
              <a:buClr>
                <a:srgbClr val="004799"/>
              </a:buClr>
              <a:buFont typeface="Wingdings"/>
              <a:buChar char="⚫"/>
              <a:tabLst>
                <a:tab pos="354965" algn="l"/>
                <a:tab pos="355600" algn="l"/>
              </a:tabLst>
            </a:pPr>
            <a:r>
              <a:rPr sz="2000" spc="-5" dirty="0">
                <a:latin typeface="Arial"/>
                <a:cs typeface="Arial"/>
              </a:rPr>
              <a:t>Bitte </a:t>
            </a:r>
            <a:r>
              <a:rPr sz="2000" dirty="0">
                <a:latin typeface="Arial"/>
                <a:cs typeface="Arial"/>
              </a:rPr>
              <a:t>nehmen Sie vorbereitet (</a:t>
            </a:r>
            <a:r>
              <a:rPr sz="2000" dirty="0" err="1">
                <a:latin typeface="Arial"/>
                <a:cs typeface="Arial"/>
              </a:rPr>
              <a:t>mit</a:t>
            </a:r>
            <a:r>
              <a:rPr sz="2000" dirty="0">
                <a:latin typeface="Arial"/>
                <a:cs typeface="Arial"/>
              </a:rPr>
              <a:t> </a:t>
            </a:r>
            <a:r>
              <a:rPr sz="2000" dirty="0" err="1" smtClean="0">
                <a:latin typeface="Arial"/>
                <a:cs typeface="Arial"/>
              </a:rPr>
              <a:t>Themenvorschl</a:t>
            </a:r>
            <a:r>
              <a:rPr lang="de-DE" sz="2000" dirty="0" err="1" smtClean="0">
                <a:latin typeface="Arial"/>
                <a:cs typeface="Arial"/>
              </a:rPr>
              <a:t>ägen</a:t>
            </a:r>
            <a:r>
              <a:rPr sz="2000" dirty="0" smtClean="0">
                <a:latin typeface="Arial"/>
                <a:cs typeface="Arial"/>
              </a:rPr>
              <a:t> </a:t>
            </a:r>
            <a:r>
              <a:rPr sz="2000" dirty="0">
                <a:latin typeface="Arial"/>
                <a:cs typeface="Arial"/>
              </a:rPr>
              <a:t>und</a:t>
            </a:r>
            <a:r>
              <a:rPr lang="de-DE" sz="2000" dirty="0">
                <a:latin typeface="Arial"/>
                <a:cs typeface="Arial"/>
              </a:rPr>
              <a:t> </a:t>
            </a:r>
            <a:r>
              <a:rPr sz="2000" spc="-145" dirty="0" err="1">
                <a:latin typeface="Arial"/>
                <a:cs typeface="Arial"/>
              </a:rPr>
              <a:t>Literatur</a:t>
            </a:r>
            <a:r>
              <a:rPr sz="2000" spc="-145" dirty="0">
                <a:latin typeface="Arial"/>
                <a:cs typeface="Arial"/>
              </a:rPr>
              <a:t>)  </a:t>
            </a:r>
            <a:r>
              <a:rPr sz="2000" dirty="0">
                <a:latin typeface="Arial"/>
                <a:cs typeface="Arial"/>
              </a:rPr>
              <a:t>an dieser Konsultation</a:t>
            </a:r>
            <a:r>
              <a:rPr sz="2000" spc="-60" dirty="0">
                <a:latin typeface="Arial"/>
                <a:cs typeface="Arial"/>
              </a:rPr>
              <a:t> </a:t>
            </a:r>
            <a:r>
              <a:rPr sz="2000" dirty="0">
                <a:latin typeface="Arial"/>
                <a:cs typeface="Arial"/>
              </a:rPr>
              <a:t>teil.</a:t>
            </a:r>
          </a:p>
          <a:p>
            <a:pPr>
              <a:lnSpc>
                <a:spcPct val="100000"/>
              </a:lnSpc>
              <a:spcBef>
                <a:spcPts val="45"/>
              </a:spcBef>
              <a:buClr>
                <a:srgbClr val="004799"/>
              </a:buClr>
              <a:buFont typeface="Wingdings"/>
              <a:buChar char="⚫"/>
            </a:pPr>
            <a:endParaRPr sz="2050" dirty="0">
              <a:latin typeface="Arial"/>
              <a:cs typeface="Arial"/>
            </a:endParaRPr>
          </a:p>
          <a:p>
            <a:pPr marL="355600" indent="-342900">
              <a:lnSpc>
                <a:spcPct val="100000"/>
              </a:lnSpc>
              <a:buClr>
                <a:srgbClr val="004799"/>
              </a:buClr>
              <a:buFont typeface="Wingdings"/>
              <a:buChar char="⚫"/>
              <a:tabLst>
                <a:tab pos="354965" algn="l"/>
                <a:tab pos="355600" algn="l"/>
              </a:tabLst>
            </a:pPr>
            <a:r>
              <a:rPr sz="2000" dirty="0">
                <a:latin typeface="Arial"/>
                <a:cs typeface="Arial"/>
              </a:rPr>
              <a:t>Die </a:t>
            </a:r>
            <a:r>
              <a:rPr sz="2000" spc="-30" dirty="0">
                <a:latin typeface="Arial"/>
                <a:cs typeface="Arial"/>
              </a:rPr>
              <a:t>Termine </a:t>
            </a:r>
            <a:r>
              <a:rPr sz="2000" dirty="0">
                <a:latin typeface="Arial"/>
                <a:cs typeface="Arial"/>
              </a:rPr>
              <a:t>werden jeweils </a:t>
            </a:r>
            <a:r>
              <a:rPr sz="2000" dirty="0" err="1">
                <a:latin typeface="Arial"/>
                <a:cs typeface="Arial"/>
              </a:rPr>
              <a:t>über</a:t>
            </a:r>
            <a:r>
              <a:rPr sz="2000" dirty="0">
                <a:latin typeface="Arial"/>
                <a:cs typeface="Arial"/>
              </a:rPr>
              <a:t> stud.</a:t>
            </a:r>
            <a:r>
              <a:rPr lang="de-DE" sz="2000" dirty="0">
                <a:latin typeface="Arial"/>
                <a:cs typeface="Arial"/>
              </a:rPr>
              <a:t>IP</a:t>
            </a:r>
            <a:r>
              <a:rPr sz="2000" spc="-110" dirty="0">
                <a:latin typeface="Arial"/>
                <a:cs typeface="Arial"/>
              </a:rPr>
              <a:t> </a:t>
            </a:r>
            <a:r>
              <a:rPr sz="2000" dirty="0">
                <a:latin typeface="Arial"/>
                <a:cs typeface="Arial"/>
              </a:rPr>
              <a:t>vergeben.</a:t>
            </a:r>
          </a:p>
          <a:p>
            <a:pPr>
              <a:lnSpc>
                <a:spcPct val="100000"/>
              </a:lnSpc>
              <a:spcBef>
                <a:spcPts val="45"/>
              </a:spcBef>
              <a:buClr>
                <a:srgbClr val="004799"/>
              </a:buClr>
              <a:buFont typeface="Wingdings"/>
              <a:buChar char="⚫"/>
            </a:pPr>
            <a:endParaRPr sz="2050" dirty="0">
              <a:latin typeface="Arial"/>
              <a:cs typeface="Arial"/>
            </a:endParaRPr>
          </a:p>
          <a:p>
            <a:pPr marL="355600" marR="5080" indent="-342900">
              <a:lnSpc>
                <a:spcPct val="100000"/>
              </a:lnSpc>
              <a:buClr>
                <a:srgbClr val="004799"/>
              </a:buClr>
              <a:buFont typeface="Wingdings"/>
              <a:buChar char="⚫"/>
              <a:tabLst>
                <a:tab pos="354965" algn="l"/>
                <a:tab pos="355600" algn="l"/>
              </a:tabLst>
            </a:pPr>
            <a:r>
              <a:rPr sz="2000" dirty="0">
                <a:latin typeface="Arial"/>
                <a:cs typeface="Arial"/>
              </a:rPr>
              <a:t>Ihr Prüfer/Ihre Prüferin wird Sie über den Modus (digital, </a:t>
            </a:r>
            <a:r>
              <a:rPr sz="2000" spc="-130" dirty="0">
                <a:latin typeface="Arial"/>
                <a:cs typeface="Arial"/>
              </a:rPr>
              <a:t>telefonisch  </a:t>
            </a:r>
            <a:r>
              <a:rPr sz="2000" dirty="0">
                <a:latin typeface="Arial"/>
                <a:cs typeface="Arial"/>
              </a:rPr>
              <a:t>oder persönlich) der </a:t>
            </a:r>
            <a:r>
              <a:rPr sz="2000" dirty="0" err="1" smtClean="0">
                <a:latin typeface="Arial"/>
                <a:cs typeface="Arial"/>
              </a:rPr>
              <a:t>Prüfungskonsultation</a:t>
            </a:r>
            <a:r>
              <a:rPr sz="2000" spc="-170" dirty="0" smtClean="0">
                <a:latin typeface="Arial"/>
                <a:cs typeface="Arial"/>
              </a:rPr>
              <a:t> </a:t>
            </a:r>
            <a:r>
              <a:rPr sz="2000" dirty="0">
                <a:latin typeface="Arial"/>
                <a:cs typeface="Arial"/>
              </a:rPr>
              <a:t>informieren.</a:t>
            </a:r>
          </a:p>
        </p:txBody>
      </p:sp>
      <p:sp>
        <p:nvSpPr>
          <p:cNvPr id="7" name="Foliennummernplatzhalter 6"/>
          <p:cNvSpPr>
            <a:spLocks noGrp="1"/>
          </p:cNvSpPr>
          <p:nvPr>
            <p:ph type="sldNum" sz="quarter" idx="7"/>
          </p:nvPr>
        </p:nvSpPr>
        <p:spPr/>
        <p:txBody>
          <a:bodyPr/>
          <a:lstStyle/>
          <a:p>
            <a:fld id="{B6F15528-21DE-4FAA-801E-634DDDAF4B2B}" type="slidenum">
              <a:rPr lang="de-DE" smtClean="0"/>
              <a:t>19</a:t>
            </a:fld>
            <a:endParaRPr lang="de-DE" dirty="0"/>
          </a:p>
        </p:txBody>
      </p:sp>
      <p:sp>
        <p:nvSpPr>
          <p:cNvPr id="4" name="Textfeld 3">
            <a:extLst>
              <a:ext uri="{FF2B5EF4-FFF2-40B4-BE49-F238E27FC236}">
                <a16:creationId xmlns:a16="http://schemas.microsoft.com/office/drawing/2014/main" xmlns="" id="{720DDB52-66B7-0CE0-FBA6-803DD231600B}"/>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122" y="1385442"/>
            <a:ext cx="7139305" cy="382156"/>
          </a:xfrm>
          <a:prstGeom prst="rect">
            <a:avLst/>
          </a:prstGeom>
        </p:spPr>
        <p:txBody>
          <a:bodyPr vert="horz" wrap="square" lIns="0" tIns="12700" rIns="0" bIns="0" rtlCol="0">
            <a:spAutoFit/>
          </a:bodyPr>
          <a:lstStyle/>
          <a:p>
            <a:pPr marL="12700">
              <a:lnSpc>
                <a:spcPct val="100000"/>
              </a:lnSpc>
              <a:spcBef>
                <a:spcPts val="100"/>
              </a:spcBef>
            </a:pPr>
            <a:r>
              <a:rPr spc="-15" dirty="0"/>
              <a:t>Hintergrund </a:t>
            </a:r>
            <a:r>
              <a:rPr spc="-5" dirty="0"/>
              <a:t>und </a:t>
            </a:r>
            <a:r>
              <a:rPr spc="-10" dirty="0"/>
              <a:t>Ziele </a:t>
            </a:r>
            <a:r>
              <a:rPr spc="-15" dirty="0"/>
              <a:t>der </a:t>
            </a:r>
            <a:r>
              <a:rPr lang="de-DE" spc="90" dirty="0"/>
              <a:t>hybriden</a:t>
            </a:r>
            <a:r>
              <a:rPr spc="215" dirty="0"/>
              <a:t> </a:t>
            </a:r>
            <a:r>
              <a:rPr spc="-5" dirty="0" err="1"/>
              <a:t>Konsultation</a:t>
            </a:r>
            <a:endParaRPr spc="-5" dirty="0"/>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rPr dirty="0"/>
              <a:t>© 2020 UNIVERSITÄT</a:t>
            </a:r>
            <a:r>
              <a:rPr spc="-60" dirty="0"/>
              <a:t> </a:t>
            </a:r>
            <a:r>
              <a:rPr dirty="0"/>
              <a:t>ROSTOCK</a:t>
            </a:r>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dirty="0">
              <a:latin typeface="Verdana"/>
              <a:cs typeface="Verdana"/>
            </a:endParaRPr>
          </a:p>
        </p:txBody>
      </p:sp>
      <p:sp>
        <p:nvSpPr>
          <p:cNvPr id="3" name="object 3"/>
          <p:cNvSpPr txBox="1"/>
          <p:nvPr/>
        </p:nvSpPr>
        <p:spPr>
          <a:xfrm>
            <a:off x="382930" y="1972767"/>
            <a:ext cx="5814060" cy="4412105"/>
          </a:xfrm>
          <a:prstGeom prst="rect">
            <a:avLst/>
          </a:prstGeom>
        </p:spPr>
        <p:txBody>
          <a:bodyPr vert="horz" wrap="square" lIns="0" tIns="13335" rIns="0" bIns="0" rtlCol="0">
            <a:spAutoFit/>
          </a:bodyPr>
          <a:lstStyle/>
          <a:p>
            <a:pPr marL="152400" indent="-128270">
              <a:lnSpc>
                <a:spcPct val="100000"/>
              </a:lnSpc>
              <a:spcBef>
                <a:spcPts val="105"/>
              </a:spcBef>
              <a:buFont typeface="Arial"/>
              <a:buChar char="-"/>
              <a:tabLst>
                <a:tab pos="153035" algn="l"/>
              </a:tabLst>
            </a:pPr>
            <a:r>
              <a:rPr sz="2000" dirty="0">
                <a:latin typeface="Arial"/>
                <a:cs typeface="Arial"/>
              </a:rPr>
              <a:t>Klärung </a:t>
            </a:r>
            <a:r>
              <a:rPr sz="2000" spc="-5" dirty="0">
                <a:latin typeface="Arial"/>
                <a:cs typeface="Arial"/>
              </a:rPr>
              <a:t>offener </a:t>
            </a:r>
            <a:r>
              <a:rPr sz="2000" dirty="0">
                <a:latin typeface="Arial"/>
                <a:cs typeface="Arial"/>
              </a:rPr>
              <a:t>Fragen nach </a:t>
            </a:r>
            <a:r>
              <a:rPr sz="2000" spc="-5" dirty="0">
                <a:latin typeface="Arial"/>
                <a:cs typeface="Arial"/>
              </a:rPr>
              <a:t>Durchsicht</a:t>
            </a:r>
            <a:r>
              <a:rPr sz="2000" spc="-260" dirty="0">
                <a:latin typeface="Arial"/>
                <a:cs typeface="Arial"/>
              </a:rPr>
              <a:t> </a:t>
            </a:r>
            <a:r>
              <a:rPr sz="2000" dirty="0">
                <a:latin typeface="Arial"/>
                <a:cs typeface="Arial"/>
              </a:rPr>
              <a:t>der</a:t>
            </a:r>
          </a:p>
          <a:p>
            <a:pPr marL="152400">
              <a:lnSpc>
                <a:spcPct val="100000"/>
              </a:lnSpc>
            </a:pPr>
            <a:r>
              <a:rPr sz="2000" spc="-10" dirty="0" err="1" smtClean="0">
                <a:latin typeface="Arial"/>
                <a:cs typeface="Arial"/>
              </a:rPr>
              <a:t>Powerpointpräsentation</a:t>
            </a:r>
            <a:r>
              <a:rPr lang="de-DE" sz="2000" spc="-10" dirty="0" smtClean="0">
                <a:latin typeface="Arial"/>
                <a:cs typeface="Arial"/>
              </a:rPr>
              <a:t>;</a:t>
            </a:r>
            <a:endParaRPr sz="2000" dirty="0">
              <a:latin typeface="Arial"/>
              <a:cs typeface="Arial"/>
            </a:endParaRPr>
          </a:p>
          <a:p>
            <a:pPr marL="152400" indent="-128270">
              <a:lnSpc>
                <a:spcPct val="100000"/>
              </a:lnSpc>
              <a:spcBef>
                <a:spcPts val="600"/>
              </a:spcBef>
              <a:buChar char="-"/>
              <a:tabLst>
                <a:tab pos="153035" algn="l"/>
              </a:tabLst>
            </a:pPr>
            <a:r>
              <a:rPr sz="2000" spc="-5" dirty="0">
                <a:latin typeface="Arial"/>
                <a:cs typeface="Arial"/>
              </a:rPr>
              <a:t>optimale </a:t>
            </a:r>
            <a:r>
              <a:rPr sz="2000" spc="-5" dirty="0" err="1">
                <a:latin typeface="Arial"/>
                <a:cs typeface="Arial"/>
              </a:rPr>
              <a:t>Begleitung</a:t>
            </a:r>
            <a:r>
              <a:rPr sz="2000" spc="-5" dirty="0">
                <a:latin typeface="Arial"/>
                <a:cs typeface="Arial"/>
              </a:rPr>
              <a:t> </a:t>
            </a:r>
            <a:r>
              <a:rPr sz="2000" dirty="0">
                <a:latin typeface="Arial"/>
                <a:cs typeface="Arial"/>
              </a:rPr>
              <a:t>de</a:t>
            </a:r>
            <a:r>
              <a:rPr lang="de-DE" sz="2000" dirty="0">
                <a:latin typeface="Arial"/>
                <a:cs typeface="Arial"/>
              </a:rPr>
              <a:t>r </a:t>
            </a:r>
            <a:r>
              <a:rPr sz="2000" spc="-5" dirty="0" err="1" smtClean="0">
                <a:latin typeface="Arial"/>
                <a:cs typeface="Arial"/>
              </a:rPr>
              <a:t>Prüfungsvorbereitung</a:t>
            </a:r>
            <a:r>
              <a:rPr lang="de-DE" sz="2000" spc="-5" dirty="0" smtClean="0">
                <a:latin typeface="Arial"/>
                <a:cs typeface="Arial"/>
              </a:rPr>
              <a:t>;</a:t>
            </a:r>
            <a:endParaRPr sz="2000" dirty="0">
              <a:latin typeface="Arial"/>
              <a:cs typeface="Arial"/>
            </a:endParaRPr>
          </a:p>
          <a:p>
            <a:pPr marL="151130" indent="-127000">
              <a:lnSpc>
                <a:spcPct val="100000"/>
              </a:lnSpc>
              <a:spcBef>
                <a:spcPts val="505"/>
              </a:spcBef>
              <a:buChar char="-"/>
              <a:tabLst>
                <a:tab pos="151765" algn="l"/>
              </a:tabLst>
            </a:pPr>
            <a:r>
              <a:rPr sz="2000" spc="-20" dirty="0">
                <a:latin typeface="Arial"/>
                <a:cs typeface="Arial"/>
              </a:rPr>
              <a:t>effektive </a:t>
            </a:r>
            <a:r>
              <a:rPr sz="2000" dirty="0">
                <a:latin typeface="Arial"/>
                <a:cs typeface="Arial"/>
              </a:rPr>
              <a:t>Nutzung </a:t>
            </a:r>
            <a:r>
              <a:rPr sz="2000" spc="-5" dirty="0">
                <a:latin typeface="Arial"/>
                <a:cs typeface="Arial"/>
              </a:rPr>
              <a:t>begrenzter </a:t>
            </a:r>
            <a:r>
              <a:rPr sz="2000" spc="-15" dirty="0" err="1">
                <a:latin typeface="Arial"/>
                <a:cs typeface="Arial"/>
              </a:rPr>
              <a:t>zeitlicher</a:t>
            </a:r>
            <a:r>
              <a:rPr sz="2000" spc="-280" dirty="0">
                <a:latin typeface="Arial"/>
                <a:cs typeface="Arial"/>
              </a:rPr>
              <a:t> </a:t>
            </a:r>
            <a:r>
              <a:rPr sz="2000" spc="-25" dirty="0" err="1" smtClean="0">
                <a:latin typeface="Arial"/>
                <a:cs typeface="Arial"/>
              </a:rPr>
              <a:t>Ressourcen</a:t>
            </a:r>
            <a:r>
              <a:rPr lang="de-DE" sz="2000" spc="-25" dirty="0" smtClean="0">
                <a:latin typeface="Arial"/>
                <a:cs typeface="Arial"/>
              </a:rPr>
              <a:t>.</a:t>
            </a:r>
            <a:endParaRPr sz="2000" dirty="0">
              <a:latin typeface="Arial"/>
              <a:cs typeface="Arial"/>
            </a:endParaRPr>
          </a:p>
          <a:p>
            <a:pPr>
              <a:lnSpc>
                <a:spcPct val="100000"/>
              </a:lnSpc>
              <a:spcBef>
                <a:spcPts val="45"/>
              </a:spcBef>
            </a:pPr>
            <a:endParaRPr sz="2000" dirty="0">
              <a:latin typeface="Arial"/>
              <a:cs typeface="Arial"/>
            </a:endParaRPr>
          </a:p>
          <a:p>
            <a:pPr marL="12700">
              <a:lnSpc>
                <a:spcPct val="100000"/>
              </a:lnSpc>
            </a:pPr>
            <a:r>
              <a:rPr sz="2000" b="1" dirty="0">
                <a:latin typeface="Arial"/>
                <a:cs typeface="Arial"/>
              </a:rPr>
              <a:t>Die </a:t>
            </a:r>
            <a:r>
              <a:rPr sz="2000" b="1" spc="-5" dirty="0">
                <a:latin typeface="Arial"/>
                <a:cs typeface="Arial"/>
              </a:rPr>
              <a:t>folgenden Folien </a:t>
            </a:r>
            <a:r>
              <a:rPr sz="2000" b="1" dirty="0">
                <a:latin typeface="Arial"/>
                <a:cs typeface="Arial"/>
              </a:rPr>
              <a:t>behandeln die</a:t>
            </a:r>
            <a:r>
              <a:rPr sz="2000" b="1" spc="-220" dirty="0">
                <a:latin typeface="Arial"/>
                <a:cs typeface="Arial"/>
              </a:rPr>
              <a:t> </a:t>
            </a:r>
            <a:r>
              <a:rPr sz="2000" b="1" dirty="0">
                <a:latin typeface="Arial"/>
                <a:cs typeface="Arial"/>
              </a:rPr>
              <a:t>Themen:</a:t>
            </a:r>
            <a:endParaRPr sz="2000" dirty="0">
              <a:latin typeface="Arial"/>
              <a:cs typeface="Arial"/>
            </a:endParaRPr>
          </a:p>
          <a:p>
            <a:pPr marL="539750" indent="-515620">
              <a:lnSpc>
                <a:spcPct val="100000"/>
              </a:lnSpc>
              <a:buClr>
                <a:srgbClr val="004799"/>
              </a:buClr>
              <a:buAutoNum type="arabicPeriod"/>
              <a:tabLst>
                <a:tab pos="539750" algn="l"/>
                <a:tab pos="540385" algn="l"/>
              </a:tabLst>
            </a:pPr>
            <a:r>
              <a:rPr sz="2000" dirty="0" err="1">
                <a:latin typeface="Arial"/>
                <a:cs typeface="Arial"/>
              </a:rPr>
              <a:t>Wichtige</a:t>
            </a:r>
            <a:r>
              <a:rPr sz="2000" spc="-185" dirty="0">
                <a:latin typeface="Arial"/>
                <a:cs typeface="Arial"/>
              </a:rPr>
              <a:t> </a:t>
            </a:r>
            <a:r>
              <a:rPr sz="2000" spc="-5" dirty="0" err="1" smtClean="0">
                <a:latin typeface="Arial"/>
                <a:cs typeface="Arial"/>
              </a:rPr>
              <a:t>Rahmenpapiere</a:t>
            </a:r>
            <a:r>
              <a:rPr lang="de-DE" sz="2000" spc="-5" dirty="0" smtClean="0">
                <a:latin typeface="Arial"/>
                <a:cs typeface="Arial"/>
              </a:rPr>
              <a:t>,</a:t>
            </a:r>
            <a:endParaRPr sz="2000" dirty="0">
              <a:latin typeface="Arial"/>
              <a:cs typeface="Arial"/>
            </a:endParaRPr>
          </a:p>
          <a:p>
            <a:pPr marL="539750" indent="-515620">
              <a:lnSpc>
                <a:spcPct val="100000"/>
              </a:lnSpc>
              <a:spcBef>
                <a:spcPts val="490"/>
              </a:spcBef>
              <a:buClr>
                <a:srgbClr val="004799"/>
              </a:buClr>
              <a:buAutoNum type="arabicPeriod"/>
              <a:tabLst>
                <a:tab pos="539750" algn="l"/>
                <a:tab pos="540385" algn="l"/>
              </a:tabLst>
            </a:pPr>
            <a:r>
              <a:rPr sz="2000" spc="-5" dirty="0" err="1" smtClean="0">
                <a:latin typeface="Arial"/>
                <a:cs typeface="Arial"/>
              </a:rPr>
              <a:t>Rahmenbedingungen</a:t>
            </a:r>
            <a:r>
              <a:rPr lang="de-DE" sz="2000" spc="-5" dirty="0" smtClean="0">
                <a:latin typeface="Arial"/>
                <a:cs typeface="Arial"/>
              </a:rPr>
              <a:t>,</a:t>
            </a:r>
            <a:endParaRPr sz="2000" dirty="0">
              <a:latin typeface="Arial"/>
              <a:cs typeface="Arial"/>
            </a:endParaRPr>
          </a:p>
          <a:p>
            <a:pPr marL="539750" indent="-515620">
              <a:lnSpc>
                <a:spcPct val="100000"/>
              </a:lnSpc>
              <a:spcBef>
                <a:spcPts val="505"/>
              </a:spcBef>
              <a:buClr>
                <a:srgbClr val="004799"/>
              </a:buClr>
              <a:buAutoNum type="arabicPeriod"/>
              <a:tabLst>
                <a:tab pos="539750" algn="l"/>
                <a:tab pos="540385" algn="l"/>
              </a:tabLst>
            </a:pPr>
            <a:r>
              <a:rPr sz="2000" spc="-5" dirty="0" err="1" smtClean="0">
                <a:latin typeface="Arial"/>
                <a:cs typeface="Arial"/>
              </a:rPr>
              <a:t>Prüfungsanforderungen</a:t>
            </a:r>
            <a:r>
              <a:rPr lang="de-DE" sz="2000" spc="-5" dirty="0" smtClean="0">
                <a:latin typeface="Arial"/>
                <a:cs typeface="Arial"/>
              </a:rPr>
              <a:t>,</a:t>
            </a:r>
            <a:endParaRPr sz="2000" dirty="0">
              <a:latin typeface="Arial"/>
              <a:cs typeface="Arial"/>
            </a:endParaRPr>
          </a:p>
          <a:p>
            <a:pPr marL="539750" indent="-515620">
              <a:lnSpc>
                <a:spcPct val="100000"/>
              </a:lnSpc>
              <a:spcBef>
                <a:spcPts val="505"/>
              </a:spcBef>
              <a:buClr>
                <a:srgbClr val="004799"/>
              </a:buClr>
              <a:buAutoNum type="arabicPeriod"/>
              <a:tabLst>
                <a:tab pos="539750" algn="l"/>
                <a:tab pos="540385" algn="l"/>
              </a:tabLst>
            </a:pPr>
            <a:r>
              <a:rPr sz="2000" spc="-5" dirty="0" err="1">
                <a:latin typeface="Arial"/>
                <a:cs typeface="Arial"/>
              </a:rPr>
              <a:t>Abstimmung</a:t>
            </a:r>
            <a:r>
              <a:rPr sz="2000" spc="-5" dirty="0">
                <a:latin typeface="Arial"/>
                <a:cs typeface="Arial"/>
              </a:rPr>
              <a:t> </a:t>
            </a:r>
            <a:r>
              <a:rPr sz="2000" dirty="0">
                <a:latin typeface="Arial"/>
                <a:cs typeface="Arial"/>
              </a:rPr>
              <a:t>von</a:t>
            </a:r>
            <a:r>
              <a:rPr lang="de-DE" sz="2000" spc="-295" dirty="0">
                <a:latin typeface="Arial"/>
                <a:cs typeface="Arial"/>
              </a:rPr>
              <a:t> </a:t>
            </a:r>
            <a:r>
              <a:rPr sz="2000" spc="-5" dirty="0" err="1" smtClean="0">
                <a:latin typeface="Arial"/>
                <a:cs typeface="Arial"/>
              </a:rPr>
              <a:t>Prüfungsinhalten</a:t>
            </a:r>
            <a:r>
              <a:rPr lang="de-DE" sz="2000" spc="-5" dirty="0" smtClean="0">
                <a:latin typeface="Arial"/>
                <a:cs typeface="Arial"/>
              </a:rPr>
              <a:t>,</a:t>
            </a:r>
            <a:endParaRPr sz="2000" dirty="0">
              <a:latin typeface="Arial"/>
              <a:cs typeface="Arial"/>
            </a:endParaRPr>
          </a:p>
          <a:p>
            <a:pPr marL="539750" indent="-515620">
              <a:lnSpc>
                <a:spcPct val="100000"/>
              </a:lnSpc>
              <a:spcBef>
                <a:spcPts val="495"/>
              </a:spcBef>
              <a:buClr>
                <a:srgbClr val="004799"/>
              </a:buClr>
              <a:buAutoNum type="arabicPeriod"/>
              <a:tabLst>
                <a:tab pos="539750" algn="l"/>
                <a:tab pos="540385" algn="l"/>
              </a:tabLst>
            </a:pPr>
            <a:r>
              <a:rPr sz="2000" spc="-5" dirty="0" err="1">
                <a:latin typeface="Arial"/>
                <a:cs typeface="Arial"/>
              </a:rPr>
              <a:t>Literaturrecherchen</a:t>
            </a:r>
            <a:r>
              <a:rPr lang="de-DE" sz="2000" spc="-5" dirty="0">
                <a:latin typeface="Arial"/>
                <a:cs typeface="Arial"/>
              </a:rPr>
              <a:t> </a:t>
            </a:r>
            <a:r>
              <a:rPr sz="2000" dirty="0">
                <a:latin typeface="Arial"/>
                <a:cs typeface="Arial"/>
              </a:rPr>
              <a:t>und</a:t>
            </a:r>
            <a:r>
              <a:rPr lang="de-DE" sz="2000" spc="-204" dirty="0">
                <a:latin typeface="Arial"/>
                <a:cs typeface="Arial"/>
              </a:rPr>
              <a:t> </a:t>
            </a:r>
            <a:r>
              <a:rPr sz="2000" spc="-10" dirty="0" err="1" smtClean="0">
                <a:latin typeface="Arial"/>
                <a:cs typeface="Arial"/>
              </a:rPr>
              <a:t>Literaturempfehlungen</a:t>
            </a:r>
            <a:r>
              <a:rPr lang="de-DE" sz="2000" spc="-10" dirty="0" smtClean="0">
                <a:latin typeface="Arial"/>
                <a:cs typeface="Arial"/>
              </a:rPr>
              <a:t>.</a:t>
            </a:r>
            <a:endParaRPr sz="2000" dirty="0">
              <a:latin typeface="Arial"/>
              <a:cs typeface="Arial"/>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2</a:t>
            </a:fld>
            <a:endParaRPr lang="de-DE" dirty="0"/>
          </a:p>
        </p:txBody>
      </p:sp>
      <p:sp>
        <p:nvSpPr>
          <p:cNvPr id="4" name="Textfeld 3">
            <a:extLst>
              <a:ext uri="{FF2B5EF4-FFF2-40B4-BE49-F238E27FC236}">
                <a16:creationId xmlns:a16="http://schemas.microsoft.com/office/drawing/2014/main" xmlns="" id="{987E5153-8B86-7539-1959-547BDE897A1E}"/>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95122" y="1981022"/>
            <a:ext cx="6559550" cy="289823"/>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800" spc="1880" dirty="0">
                <a:solidFill>
                  <a:srgbClr val="004799"/>
                </a:solidFill>
                <a:latin typeface="Wingdings"/>
                <a:cs typeface="Wingdings"/>
              </a:rPr>
              <a:t>⚫</a:t>
            </a:r>
            <a:r>
              <a:rPr sz="1800" spc="-15" dirty="0" err="1">
                <a:latin typeface="Arial"/>
                <a:cs typeface="Arial"/>
              </a:rPr>
              <a:t>Als</a:t>
            </a:r>
            <a:r>
              <a:rPr sz="1800" spc="-15" dirty="0">
                <a:latin typeface="Arial"/>
                <a:cs typeface="Arial"/>
              </a:rPr>
              <a:t> </a:t>
            </a:r>
            <a:r>
              <a:rPr sz="1800" spc="-20" dirty="0">
                <a:latin typeface="Arial"/>
                <a:cs typeface="Arial"/>
              </a:rPr>
              <a:t>Orientierung </a:t>
            </a:r>
            <a:r>
              <a:rPr sz="1800" dirty="0">
                <a:latin typeface="Arial"/>
                <a:cs typeface="Arial"/>
              </a:rPr>
              <a:t>für </a:t>
            </a:r>
            <a:r>
              <a:rPr sz="1800" spc="-5" dirty="0">
                <a:latin typeface="Arial"/>
                <a:cs typeface="Arial"/>
              </a:rPr>
              <a:t>die </a:t>
            </a:r>
            <a:r>
              <a:rPr sz="1800" spc="-25" dirty="0">
                <a:latin typeface="Arial"/>
                <a:cs typeface="Arial"/>
              </a:rPr>
              <a:t>Vorbereitung </a:t>
            </a:r>
            <a:r>
              <a:rPr sz="1800" spc="-10" dirty="0">
                <a:latin typeface="Arial"/>
                <a:cs typeface="Arial"/>
              </a:rPr>
              <a:t>der </a:t>
            </a:r>
            <a:r>
              <a:rPr sz="1800" spc="-15" dirty="0">
                <a:latin typeface="Arial"/>
                <a:cs typeface="Arial"/>
              </a:rPr>
              <a:t>Prüfungsthemen</a:t>
            </a:r>
            <a:r>
              <a:rPr sz="1800" spc="-305" dirty="0">
                <a:latin typeface="Arial"/>
                <a:cs typeface="Arial"/>
              </a:rPr>
              <a:t> </a:t>
            </a:r>
            <a:r>
              <a:rPr sz="1800" spc="-15" dirty="0">
                <a:latin typeface="Arial"/>
                <a:cs typeface="Arial"/>
              </a:rPr>
              <a:t>gilt:</a:t>
            </a:r>
            <a:endParaRPr sz="1800" dirty="0">
              <a:latin typeface="Arial"/>
              <a:cs typeface="Arial"/>
            </a:endParaRPr>
          </a:p>
        </p:txBody>
      </p:sp>
      <p:sp>
        <p:nvSpPr>
          <p:cNvPr id="3" name="object 3"/>
          <p:cNvSpPr/>
          <p:nvPr/>
        </p:nvSpPr>
        <p:spPr>
          <a:xfrm>
            <a:off x="396240" y="2924555"/>
            <a:ext cx="7866888" cy="22844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95122" y="1333627"/>
            <a:ext cx="58508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4799"/>
                </a:solidFill>
                <a:latin typeface="Arial"/>
                <a:cs typeface="Arial"/>
              </a:rPr>
              <a:t>4. </a:t>
            </a:r>
            <a:r>
              <a:rPr sz="2400" b="1" spc="-5" dirty="0">
                <a:solidFill>
                  <a:srgbClr val="004799"/>
                </a:solidFill>
                <a:latin typeface="Arial"/>
                <a:cs typeface="Arial"/>
              </a:rPr>
              <a:t>Abstimmung </a:t>
            </a:r>
            <a:r>
              <a:rPr sz="2400" b="1" dirty="0">
                <a:solidFill>
                  <a:srgbClr val="004799"/>
                </a:solidFill>
                <a:latin typeface="Arial"/>
                <a:cs typeface="Arial"/>
              </a:rPr>
              <a:t>der </a:t>
            </a:r>
            <a:r>
              <a:rPr sz="2400" b="1" spc="-5" dirty="0" err="1">
                <a:solidFill>
                  <a:srgbClr val="004799"/>
                </a:solidFill>
                <a:latin typeface="Arial"/>
                <a:cs typeface="Arial"/>
              </a:rPr>
              <a:t>Prüfungsinhalte</a:t>
            </a:r>
            <a:r>
              <a:rPr sz="2400" b="1" spc="-380" dirty="0">
                <a:solidFill>
                  <a:srgbClr val="004799"/>
                </a:solidFill>
                <a:latin typeface="Arial"/>
                <a:cs typeface="Arial"/>
              </a:rPr>
              <a:t> </a:t>
            </a:r>
            <a:r>
              <a:rPr sz="2400" b="1" spc="-5" dirty="0">
                <a:solidFill>
                  <a:srgbClr val="004799"/>
                </a:solidFill>
                <a:latin typeface="Arial"/>
                <a:cs typeface="Arial"/>
              </a:rPr>
              <a:t>(</a:t>
            </a:r>
            <a:r>
              <a:rPr lang="de-DE" sz="2400" b="1" spc="-5" dirty="0">
                <a:solidFill>
                  <a:srgbClr val="004799"/>
                </a:solidFill>
                <a:latin typeface="Arial"/>
                <a:cs typeface="Arial"/>
              </a:rPr>
              <a:t>2</a:t>
            </a:r>
            <a:r>
              <a:rPr sz="2400" b="1" spc="-5" dirty="0">
                <a:solidFill>
                  <a:srgbClr val="004799"/>
                </a:solidFill>
                <a:latin typeface="Arial"/>
                <a:cs typeface="Arial"/>
              </a:rPr>
              <a:t>/4)</a:t>
            </a:r>
            <a:endParaRPr sz="24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7" name="object 7"/>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8" name="Foliennummernplatzhalter 7"/>
          <p:cNvSpPr>
            <a:spLocks noGrp="1"/>
          </p:cNvSpPr>
          <p:nvPr>
            <p:ph type="sldNum" sz="quarter" idx="7"/>
          </p:nvPr>
        </p:nvSpPr>
        <p:spPr/>
        <p:txBody>
          <a:bodyPr/>
          <a:lstStyle/>
          <a:p>
            <a:fld id="{B6F15528-21DE-4FAA-801E-634DDDAF4B2B}" type="slidenum">
              <a:rPr lang="de-DE" smtClean="0"/>
              <a:t>20</a:t>
            </a:fld>
            <a:endParaRPr lang="de-DE" dirty="0"/>
          </a:p>
        </p:txBody>
      </p:sp>
      <p:sp>
        <p:nvSpPr>
          <p:cNvPr id="5" name="Textfeld 4">
            <a:extLst>
              <a:ext uri="{FF2B5EF4-FFF2-40B4-BE49-F238E27FC236}">
                <a16:creationId xmlns:a16="http://schemas.microsoft.com/office/drawing/2014/main" xmlns="" id="{166BB9F9-F620-3654-9BCB-8CA65CBA1DB5}"/>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65226" y="1834642"/>
            <a:ext cx="8108315" cy="3551554"/>
          </a:xfrm>
          <a:prstGeom prst="rect">
            <a:avLst/>
          </a:prstGeom>
        </p:spPr>
        <p:txBody>
          <a:bodyPr vert="horz" wrap="square" lIns="0" tIns="139065" rIns="0" bIns="0" rtlCol="0">
            <a:spAutoFit/>
          </a:bodyPr>
          <a:lstStyle/>
          <a:p>
            <a:pPr marL="104139">
              <a:lnSpc>
                <a:spcPct val="100000"/>
              </a:lnSpc>
              <a:spcBef>
                <a:spcPts val="1095"/>
              </a:spcBef>
            </a:pPr>
            <a:r>
              <a:rPr sz="1800" b="1" spc="-5" dirty="0">
                <a:latin typeface="Arial"/>
                <a:cs typeface="Arial"/>
              </a:rPr>
              <a:t>Leitfragen </a:t>
            </a:r>
            <a:r>
              <a:rPr sz="1800" b="1" dirty="0">
                <a:latin typeface="Arial"/>
                <a:cs typeface="Arial"/>
              </a:rPr>
              <a:t>zur </a:t>
            </a:r>
            <a:r>
              <a:rPr sz="1800" b="1" spc="-5" dirty="0">
                <a:latin typeface="Arial"/>
                <a:cs typeface="Arial"/>
              </a:rPr>
              <a:t>Entwicklung </a:t>
            </a:r>
            <a:r>
              <a:rPr sz="1800" b="1" dirty="0">
                <a:latin typeface="Arial"/>
                <a:cs typeface="Arial"/>
              </a:rPr>
              <a:t>des </a:t>
            </a:r>
            <a:r>
              <a:rPr sz="1800" b="1" spc="-5" dirty="0">
                <a:latin typeface="Arial"/>
                <a:cs typeface="Arial"/>
              </a:rPr>
              <a:t>Themas</a:t>
            </a:r>
            <a:r>
              <a:rPr sz="1800" b="1" spc="-165" dirty="0">
                <a:latin typeface="Arial"/>
                <a:cs typeface="Arial"/>
              </a:rPr>
              <a:t> </a:t>
            </a:r>
            <a:r>
              <a:rPr sz="1800" b="1" spc="-5" dirty="0">
                <a:latin typeface="Arial"/>
                <a:cs typeface="Arial"/>
              </a:rPr>
              <a:t>(1/2)</a:t>
            </a:r>
            <a:endParaRPr sz="1800">
              <a:latin typeface="Arial"/>
              <a:cs typeface="Arial"/>
            </a:endParaRPr>
          </a:p>
          <a:p>
            <a:pPr marL="299085" marR="5080" indent="-287020">
              <a:lnSpc>
                <a:spcPct val="100000"/>
              </a:lnSpc>
              <a:spcBef>
                <a:spcPts val="994"/>
              </a:spcBef>
              <a:buFont typeface="Arial"/>
              <a:buChar char="•"/>
              <a:tabLst>
                <a:tab pos="299085" algn="l"/>
                <a:tab pos="299720" algn="l"/>
              </a:tabLst>
            </a:pPr>
            <a:r>
              <a:rPr sz="1800" b="1" spc="-5" dirty="0">
                <a:latin typeface="Arial"/>
                <a:cs typeface="Arial"/>
              </a:rPr>
              <a:t>Historischer </a:t>
            </a:r>
            <a:r>
              <a:rPr sz="1800" b="1" dirty="0">
                <a:latin typeface="Arial"/>
                <a:cs typeface="Arial"/>
              </a:rPr>
              <a:t>Bezug</a:t>
            </a:r>
            <a:r>
              <a:rPr sz="1800" dirty="0">
                <a:latin typeface="Arial"/>
                <a:cs typeface="Arial"/>
              </a:rPr>
              <a:t>: </a:t>
            </a:r>
            <a:r>
              <a:rPr sz="1800" spc="-10" dirty="0">
                <a:latin typeface="Arial"/>
                <a:cs typeface="Arial"/>
              </a:rPr>
              <a:t>Welche </a:t>
            </a:r>
            <a:r>
              <a:rPr sz="1800" spc="-5" dirty="0">
                <a:latin typeface="Arial"/>
                <a:cs typeface="Arial"/>
              </a:rPr>
              <a:t>historischen Bezüge lassen sich </a:t>
            </a:r>
            <a:r>
              <a:rPr sz="1800" dirty="0">
                <a:latin typeface="Arial"/>
                <a:cs typeface="Arial"/>
              </a:rPr>
              <a:t>vom</a:t>
            </a:r>
            <a:r>
              <a:rPr sz="1800" spc="-185" dirty="0">
                <a:latin typeface="Arial"/>
                <a:cs typeface="Arial"/>
              </a:rPr>
              <a:t> </a:t>
            </a:r>
            <a:r>
              <a:rPr sz="1800" spc="-10" dirty="0">
                <a:latin typeface="Arial"/>
                <a:cs typeface="Arial"/>
              </a:rPr>
              <a:t>jeweiligen  </a:t>
            </a:r>
            <a:r>
              <a:rPr sz="1800" spc="-5" dirty="0">
                <a:latin typeface="Arial"/>
                <a:cs typeface="Arial"/>
              </a:rPr>
              <a:t>Themenschwerpunkt ausgehend herstellen </a:t>
            </a:r>
            <a:r>
              <a:rPr sz="1800" spc="-40" dirty="0">
                <a:latin typeface="Arial"/>
                <a:cs typeface="Arial"/>
              </a:rPr>
              <a:t>bzw. </a:t>
            </a:r>
            <a:r>
              <a:rPr sz="1800" spc="-10" dirty="0">
                <a:latin typeface="Arial"/>
                <a:cs typeface="Arial"/>
              </a:rPr>
              <a:t>welche </a:t>
            </a:r>
            <a:r>
              <a:rPr sz="1800" spc="-5" dirty="0">
                <a:latin typeface="Arial"/>
                <a:cs typeface="Arial"/>
              </a:rPr>
              <a:t>historischen  </a:t>
            </a:r>
            <a:r>
              <a:rPr sz="1800" spc="-10" dirty="0">
                <a:latin typeface="Arial"/>
                <a:cs typeface="Arial"/>
              </a:rPr>
              <a:t>Entwicklungslinien des jeweiligen Schwerpunktes </a:t>
            </a:r>
            <a:r>
              <a:rPr sz="1800" spc="-5" dirty="0">
                <a:latin typeface="Arial"/>
                <a:cs typeface="Arial"/>
              </a:rPr>
              <a:t>sind</a:t>
            </a:r>
            <a:r>
              <a:rPr sz="1800" spc="-60" dirty="0">
                <a:latin typeface="Arial"/>
                <a:cs typeface="Arial"/>
              </a:rPr>
              <a:t> </a:t>
            </a:r>
            <a:r>
              <a:rPr sz="1800" spc="-10" dirty="0">
                <a:latin typeface="Arial"/>
                <a:cs typeface="Arial"/>
              </a:rPr>
              <a:t>nachzuzeichnen?</a:t>
            </a:r>
            <a:endParaRPr sz="1800">
              <a:latin typeface="Arial"/>
              <a:cs typeface="Arial"/>
            </a:endParaRPr>
          </a:p>
          <a:p>
            <a:pPr marL="299085" marR="67310" indent="-287020">
              <a:lnSpc>
                <a:spcPct val="100000"/>
              </a:lnSpc>
              <a:spcBef>
                <a:spcPts val="1010"/>
              </a:spcBef>
              <a:buFont typeface="Arial"/>
              <a:buChar char="•"/>
              <a:tabLst>
                <a:tab pos="299085" algn="l"/>
                <a:tab pos="299720" algn="l"/>
              </a:tabLst>
            </a:pPr>
            <a:r>
              <a:rPr sz="1800" b="1" spc="-5" dirty="0">
                <a:latin typeface="Arial"/>
                <a:cs typeface="Arial"/>
              </a:rPr>
              <a:t>Theoretischer </a:t>
            </a:r>
            <a:r>
              <a:rPr sz="1800" b="1" dirty="0">
                <a:latin typeface="Arial"/>
                <a:cs typeface="Arial"/>
              </a:rPr>
              <a:t>Bezug</a:t>
            </a:r>
            <a:r>
              <a:rPr sz="1800" dirty="0">
                <a:latin typeface="Arial"/>
                <a:cs typeface="Arial"/>
              </a:rPr>
              <a:t>: </a:t>
            </a:r>
            <a:r>
              <a:rPr sz="1800" spc="-10" dirty="0">
                <a:latin typeface="Arial"/>
                <a:cs typeface="Arial"/>
              </a:rPr>
              <a:t>Welche </a:t>
            </a:r>
            <a:r>
              <a:rPr sz="1800" spc="-5" dirty="0">
                <a:latin typeface="Arial"/>
                <a:cs typeface="Arial"/>
              </a:rPr>
              <a:t>erziehungswissenschaftlichen Theorien, </a:t>
            </a:r>
            <a:r>
              <a:rPr sz="1800" dirty="0">
                <a:latin typeface="Arial"/>
                <a:cs typeface="Arial"/>
              </a:rPr>
              <a:t>z.</a:t>
            </a:r>
            <a:r>
              <a:rPr sz="1800" spc="-250" dirty="0">
                <a:latin typeface="Arial"/>
                <a:cs typeface="Arial"/>
              </a:rPr>
              <a:t> </a:t>
            </a:r>
            <a:r>
              <a:rPr sz="1800" dirty="0">
                <a:latin typeface="Arial"/>
                <a:cs typeface="Arial"/>
              </a:rPr>
              <a:t>B.  </a:t>
            </a:r>
            <a:r>
              <a:rPr sz="1800" spc="-5" dirty="0">
                <a:latin typeface="Arial"/>
                <a:cs typeface="Arial"/>
              </a:rPr>
              <a:t>zu zentralen erziehungswissenschaftlichen </a:t>
            </a:r>
            <a:r>
              <a:rPr sz="1800" spc="-10" dirty="0">
                <a:latin typeface="Arial"/>
                <a:cs typeface="Arial"/>
              </a:rPr>
              <a:t>Grundbegriffen, </a:t>
            </a:r>
            <a:r>
              <a:rPr sz="1800" spc="-5" dirty="0">
                <a:latin typeface="Arial"/>
                <a:cs typeface="Arial"/>
              </a:rPr>
              <a:t>sind </a:t>
            </a:r>
            <a:r>
              <a:rPr sz="1800" dirty="0">
                <a:latin typeface="Arial"/>
                <a:cs typeface="Arial"/>
              </a:rPr>
              <a:t>mit </a:t>
            </a:r>
            <a:r>
              <a:rPr sz="1800" spc="-25" dirty="0">
                <a:latin typeface="Arial"/>
                <a:cs typeface="Arial"/>
              </a:rPr>
              <a:t>dem  </a:t>
            </a:r>
            <a:r>
              <a:rPr sz="1800" spc="-10" dirty="0">
                <a:latin typeface="Arial"/>
                <a:cs typeface="Arial"/>
              </a:rPr>
              <a:t>jeweiligen Themenschwerpunkt </a:t>
            </a:r>
            <a:r>
              <a:rPr sz="1800" spc="-5" dirty="0">
                <a:latin typeface="Arial"/>
                <a:cs typeface="Arial"/>
              </a:rPr>
              <a:t>verbunden </a:t>
            </a:r>
            <a:r>
              <a:rPr sz="1800" spc="-40" dirty="0">
                <a:latin typeface="Arial"/>
                <a:cs typeface="Arial"/>
              </a:rPr>
              <a:t>bzw. </a:t>
            </a:r>
            <a:r>
              <a:rPr sz="1800" spc="-15" dirty="0">
                <a:latin typeface="Arial"/>
                <a:cs typeface="Arial"/>
              </a:rPr>
              <a:t>in Verbindung </a:t>
            </a:r>
            <a:r>
              <a:rPr sz="1800" spc="-5" dirty="0">
                <a:latin typeface="Arial"/>
                <a:cs typeface="Arial"/>
              </a:rPr>
              <a:t>zu</a:t>
            </a:r>
            <a:r>
              <a:rPr sz="1800" spc="-35" dirty="0">
                <a:latin typeface="Arial"/>
                <a:cs typeface="Arial"/>
              </a:rPr>
              <a:t> </a:t>
            </a:r>
            <a:r>
              <a:rPr sz="1800" spc="-5" dirty="0">
                <a:latin typeface="Arial"/>
                <a:cs typeface="Arial"/>
              </a:rPr>
              <a:t>bringen?</a:t>
            </a:r>
            <a:endParaRPr sz="1800">
              <a:latin typeface="Arial"/>
              <a:cs typeface="Arial"/>
            </a:endParaRPr>
          </a:p>
          <a:p>
            <a:pPr marL="299085" marR="360045" indent="-287020">
              <a:lnSpc>
                <a:spcPct val="100000"/>
              </a:lnSpc>
              <a:spcBef>
                <a:spcPts val="994"/>
              </a:spcBef>
              <a:buFont typeface="Arial"/>
              <a:buChar char="•"/>
              <a:tabLst>
                <a:tab pos="299085" algn="l"/>
                <a:tab pos="299720" algn="l"/>
              </a:tabLst>
            </a:pPr>
            <a:r>
              <a:rPr sz="1800" b="1" spc="-5" dirty="0">
                <a:latin typeface="Arial"/>
                <a:cs typeface="Arial"/>
              </a:rPr>
              <a:t>Empirischer Bezug</a:t>
            </a:r>
            <a:r>
              <a:rPr sz="1800" spc="-5" dirty="0">
                <a:latin typeface="Arial"/>
                <a:cs typeface="Arial"/>
              </a:rPr>
              <a:t>: </a:t>
            </a:r>
            <a:r>
              <a:rPr sz="1800" spc="-10" dirty="0">
                <a:latin typeface="Arial"/>
                <a:cs typeface="Arial"/>
              </a:rPr>
              <a:t>Welcher </a:t>
            </a:r>
            <a:r>
              <a:rPr sz="1800" spc="-15" dirty="0">
                <a:latin typeface="Arial"/>
                <a:cs typeface="Arial"/>
              </a:rPr>
              <a:t>empirische </a:t>
            </a:r>
            <a:r>
              <a:rPr sz="1800" spc="-5" dirty="0">
                <a:latin typeface="Arial"/>
                <a:cs typeface="Arial"/>
              </a:rPr>
              <a:t>Kenntnisstand liegt über das </a:t>
            </a:r>
            <a:r>
              <a:rPr sz="1800" spc="-10" dirty="0">
                <a:latin typeface="Arial"/>
                <a:cs typeface="Arial"/>
              </a:rPr>
              <a:t>in  </a:t>
            </a:r>
            <a:r>
              <a:rPr sz="1800" spc="-5" dirty="0">
                <a:latin typeface="Arial"/>
                <a:cs typeface="Arial"/>
              </a:rPr>
              <a:t>Rede stehende Thema vor? </a:t>
            </a:r>
            <a:r>
              <a:rPr sz="1800" spc="-10" dirty="0">
                <a:latin typeface="Arial"/>
                <a:cs typeface="Arial"/>
              </a:rPr>
              <a:t>Welche </a:t>
            </a:r>
            <a:r>
              <a:rPr sz="1800" spc="-5" dirty="0">
                <a:latin typeface="Arial"/>
                <a:cs typeface="Arial"/>
              </a:rPr>
              <a:t>Ergebnisse der </a:t>
            </a:r>
            <a:r>
              <a:rPr sz="1800" spc="-20" dirty="0">
                <a:latin typeface="Arial"/>
                <a:cs typeface="Arial"/>
              </a:rPr>
              <a:t>qualitativen </a:t>
            </a:r>
            <a:r>
              <a:rPr sz="1800" spc="-5" dirty="0">
                <a:latin typeface="Arial"/>
                <a:cs typeface="Arial"/>
              </a:rPr>
              <a:t>und der  quantitativen Schul- und Bildungsforschung müssen in die Beurteilung</a:t>
            </a:r>
            <a:r>
              <a:rPr sz="1800" spc="-150" dirty="0">
                <a:latin typeface="Arial"/>
                <a:cs typeface="Arial"/>
              </a:rPr>
              <a:t> </a:t>
            </a:r>
            <a:r>
              <a:rPr sz="1800" spc="-5" dirty="0">
                <a:latin typeface="Arial"/>
                <a:cs typeface="Arial"/>
              </a:rPr>
              <a:t>der  Fragestellung </a:t>
            </a:r>
            <a:r>
              <a:rPr sz="1800" spc="-20" dirty="0">
                <a:latin typeface="Arial"/>
                <a:cs typeface="Arial"/>
              </a:rPr>
              <a:t>einbezogen</a:t>
            </a:r>
            <a:r>
              <a:rPr sz="1800" spc="-80" dirty="0">
                <a:latin typeface="Arial"/>
                <a:cs typeface="Arial"/>
              </a:rPr>
              <a:t> </a:t>
            </a:r>
            <a:r>
              <a:rPr sz="1800" spc="-10" dirty="0">
                <a:latin typeface="Arial"/>
                <a:cs typeface="Arial"/>
              </a:rPr>
              <a:t>werden?</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5122" y="1333627"/>
            <a:ext cx="5850890" cy="391160"/>
          </a:xfrm>
          <a:prstGeom prst="rect">
            <a:avLst/>
          </a:prstGeom>
        </p:spPr>
        <p:txBody>
          <a:bodyPr vert="horz" wrap="square" lIns="0" tIns="12700" rIns="0" bIns="0" rtlCol="0">
            <a:spAutoFit/>
          </a:bodyPr>
          <a:lstStyle/>
          <a:p>
            <a:pPr marL="12700">
              <a:lnSpc>
                <a:spcPct val="100000"/>
              </a:lnSpc>
              <a:spcBef>
                <a:spcPts val="100"/>
              </a:spcBef>
            </a:pPr>
            <a:r>
              <a:rPr dirty="0"/>
              <a:t>4. </a:t>
            </a:r>
            <a:r>
              <a:rPr spc="-5" dirty="0"/>
              <a:t>Abstimmung </a:t>
            </a:r>
            <a:r>
              <a:rPr dirty="0"/>
              <a:t>der </a:t>
            </a:r>
            <a:r>
              <a:rPr spc="-5" dirty="0"/>
              <a:t>Prüfungsinhalte</a:t>
            </a:r>
            <a:r>
              <a:rPr spc="-390" dirty="0"/>
              <a:t> </a:t>
            </a:r>
            <a:r>
              <a:rPr spc="-5" dirty="0"/>
              <a:t>(3/4)</a:t>
            </a:r>
          </a:p>
        </p:txBody>
      </p:sp>
      <p:sp>
        <p:nvSpPr>
          <p:cNvPr id="7" name="Foliennummernplatzhalter 6"/>
          <p:cNvSpPr>
            <a:spLocks noGrp="1"/>
          </p:cNvSpPr>
          <p:nvPr>
            <p:ph type="sldNum" sz="quarter" idx="7"/>
          </p:nvPr>
        </p:nvSpPr>
        <p:spPr/>
        <p:txBody>
          <a:bodyPr/>
          <a:lstStyle/>
          <a:p>
            <a:fld id="{B6F15528-21DE-4FAA-801E-634DDDAF4B2B}" type="slidenum">
              <a:rPr lang="de-DE" smtClean="0"/>
              <a:t>21</a:t>
            </a:fld>
            <a:endParaRPr lang="de-DE"/>
          </a:p>
        </p:txBody>
      </p:sp>
      <p:sp>
        <p:nvSpPr>
          <p:cNvPr id="4" name="Textfeld 3">
            <a:extLst>
              <a:ext uri="{FF2B5EF4-FFF2-40B4-BE49-F238E27FC236}">
                <a16:creationId xmlns:a16="http://schemas.microsoft.com/office/drawing/2014/main" xmlns="" id="{E9D0CEEA-9753-4479-3E79-8B004A5BE1F7}"/>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67055" y="1961134"/>
            <a:ext cx="8152765" cy="3317875"/>
          </a:xfrm>
          <a:prstGeom prst="rect">
            <a:avLst/>
          </a:prstGeom>
        </p:spPr>
        <p:txBody>
          <a:bodyPr vert="horz" wrap="square" lIns="0" tIns="12700" rIns="0" bIns="0" rtlCol="0">
            <a:spAutoFit/>
          </a:bodyPr>
          <a:lstStyle/>
          <a:p>
            <a:pPr marL="103505">
              <a:lnSpc>
                <a:spcPct val="100000"/>
              </a:lnSpc>
              <a:spcBef>
                <a:spcPts val="100"/>
              </a:spcBef>
            </a:pPr>
            <a:r>
              <a:rPr sz="1800" b="1" spc="-5" dirty="0">
                <a:latin typeface="Arial"/>
                <a:cs typeface="Arial"/>
              </a:rPr>
              <a:t>Leitfragen </a:t>
            </a:r>
            <a:r>
              <a:rPr sz="1800" b="1" dirty="0">
                <a:latin typeface="Arial"/>
                <a:cs typeface="Arial"/>
              </a:rPr>
              <a:t>zur </a:t>
            </a:r>
            <a:r>
              <a:rPr sz="1800" b="1" spc="-5" dirty="0">
                <a:latin typeface="Arial"/>
                <a:cs typeface="Arial"/>
              </a:rPr>
              <a:t>Entwicklung </a:t>
            </a:r>
            <a:r>
              <a:rPr sz="1800" b="1" dirty="0">
                <a:latin typeface="Arial"/>
                <a:cs typeface="Arial"/>
              </a:rPr>
              <a:t>des </a:t>
            </a:r>
            <a:r>
              <a:rPr sz="1800" b="1" spc="-5" dirty="0">
                <a:latin typeface="Arial"/>
                <a:cs typeface="Arial"/>
              </a:rPr>
              <a:t>Themas</a:t>
            </a:r>
            <a:r>
              <a:rPr sz="1800" b="1" spc="-165" dirty="0">
                <a:latin typeface="Arial"/>
                <a:cs typeface="Arial"/>
              </a:rPr>
              <a:t> </a:t>
            </a:r>
            <a:r>
              <a:rPr sz="1800" b="1" spc="-5" dirty="0">
                <a:latin typeface="Arial"/>
                <a:cs typeface="Arial"/>
              </a:rPr>
              <a:t>(2/2)</a:t>
            </a:r>
            <a:endParaRPr sz="1800">
              <a:latin typeface="Arial"/>
              <a:cs typeface="Arial"/>
            </a:endParaRPr>
          </a:p>
          <a:p>
            <a:pPr>
              <a:lnSpc>
                <a:spcPct val="100000"/>
              </a:lnSpc>
              <a:spcBef>
                <a:spcPts val="30"/>
              </a:spcBef>
            </a:pPr>
            <a:endParaRPr sz="1850">
              <a:latin typeface="Arial"/>
              <a:cs typeface="Arial"/>
            </a:endParaRPr>
          </a:p>
          <a:p>
            <a:pPr marL="299085" marR="473709" indent="-287020" algn="just">
              <a:lnSpc>
                <a:spcPct val="100000"/>
              </a:lnSpc>
              <a:buFont typeface="Arial"/>
              <a:buChar char="•"/>
              <a:tabLst>
                <a:tab pos="299720" algn="l"/>
              </a:tabLst>
            </a:pPr>
            <a:r>
              <a:rPr sz="1800" b="1" spc="-5" dirty="0">
                <a:latin typeface="Arial"/>
                <a:cs typeface="Arial"/>
              </a:rPr>
              <a:t>Praktischer </a:t>
            </a:r>
            <a:r>
              <a:rPr sz="1800" b="1" dirty="0">
                <a:latin typeface="Arial"/>
                <a:cs typeface="Arial"/>
              </a:rPr>
              <a:t>Bezug</a:t>
            </a:r>
            <a:r>
              <a:rPr sz="1800" dirty="0">
                <a:latin typeface="Arial"/>
                <a:cs typeface="Arial"/>
              </a:rPr>
              <a:t>: </a:t>
            </a:r>
            <a:r>
              <a:rPr sz="1800" spc="-10" dirty="0">
                <a:latin typeface="Arial"/>
                <a:cs typeface="Arial"/>
              </a:rPr>
              <a:t>Welche </a:t>
            </a:r>
            <a:r>
              <a:rPr sz="1800" spc="-5" dirty="0">
                <a:latin typeface="Arial"/>
                <a:cs typeface="Arial"/>
              </a:rPr>
              <a:t>praktischen Bezüge lassen sich </a:t>
            </a:r>
            <a:r>
              <a:rPr sz="1800" dirty="0">
                <a:latin typeface="Arial"/>
                <a:cs typeface="Arial"/>
              </a:rPr>
              <a:t>zum</a:t>
            </a:r>
            <a:r>
              <a:rPr sz="1800" spc="-225" dirty="0">
                <a:latin typeface="Arial"/>
                <a:cs typeface="Arial"/>
              </a:rPr>
              <a:t> </a:t>
            </a:r>
            <a:r>
              <a:rPr sz="1800" spc="-5" dirty="0">
                <a:latin typeface="Arial"/>
                <a:cs typeface="Arial"/>
              </a:rPr>
              <a:t>Thema  herstellen? </a:t>
            </a:r>
            <a:r>
              <a:rPr sz="1800" dirty="0">
                <a:latin typeface="Arial"/>
                <a:cs typeface="Arial"/>
              </a:rPr>
              <a:t>Wie </a:t>
            </a:r>
            <a:r>
              <a:rPr sz="1800" spc="-10" dirty="0">
                <a:latin typeface="Arial"/>
                <a:cs typeface="Arial"/>
              </a:rPr>
              <a:t>hat </a:t>
            </a:r>
            <a:r>
              <a:rPr sz="1800" spc="-5" dirty="0">
                <a:latin typeface="Arial"/>
                <a:cs typeface="Arial"/>
              </a:rPr>
              <a:t>sich </a:t>
            </a:r>
            <a:r>
              <a:rPr sz="1800" spc="-15" dirty="0">
                <a:latin typeface="Arial"/>
                <a:cs typeface="Arial"/>
              </a:rPr>
              <a:t>die </a:t>
            </a:r>
            <a:r>
              <a:rPr sz="1800" spc="-10" dirty="0">
                <a:latin typeface="Arial"/>
                <a:cs typeface="Arial"/>
              </a:rPr>
              <a:t>pädagogische </a:t>
            </a:r>
            <a:r>
              <a:rPr sz="1800" spc="-5" dirty="0">
                <a:latin typeface="Arial"/>
                <a:cs typeface="Arial"/>
              </a:rPr>
              <a:t>Praxis </a:t>
            </a:r>
            <a:r>
              <a:rPr sz="1800" dirty="0">
                <a:latin typeface="Arial"/>
                <a:cs typeface="Arial"/>
              </a:rPr>
              <a:t>im </a:t>
            </a:r>
            <a:r>
              <a:rPr sz="1800" spc="-5" dirty="0">
                <a:latin typeface="Arial"/>
                <a:cs typeface="Arial"/>
              </a:rPr>
              <a:t>Blick </a:t>
            </a:r>
            <a:r>
              <a:rPr sz="1800" spc="-10" dirty="0">
                <a:latin typeface="Arial"/>
                <a:cs typeface="Arial"/>
              </a:rPr>
              <a:t>auf das </a:t>
            </a:r>
            <a:r>
              <a:rPr sz="1800" spc="-5" dirty="0">
                <a:latin typeface="Arial"/>
                <a:cs typeface="Arial"/>
              </a:rPr>
              <a:t>Thema  dargestellt? </a:t>
            </a:r>
            <a:r>
              <a:rPr sz="1800" spc="-10" dirty="0">
                <a:latin typeface="Arial"/>
                <a:cs typeface="Arial"/>
              </a:rPr>
              <a:t>Welche </a:t>
            </a:r>
            <a:r>
              <a:rPr sz="1800" spc="-5" dirty="0">
                <a:latin typeface="Arial"/>
                <a:cs typeface="Arial"/>
              </a:rPr>
              <a:t>Konsequenzen ergeben sich</a:t>
            </a:r>
            <a:r>
              <a:rPr sz="1800" spc="-235" dirty="0">
                <a:latin typeface="Arial"/>
                <a:cs typeface="Arial"/>
              </a:rPr>
              <a:t> </a:t>
            </a:r>
            <a:r>
              <a:rPr sz="1800" spc="-5" dirty="0">
                <a:latin typeface="Arial"/>
                <a:cs typeface="Arial"/>
              </a:rPr>
              <a:t>daraus?</a:t>
            </a:r>
            <a:endParaRPr sz="1800">
              <a:latin typeface="Arial"/>
              <a:cs typeface="Arial"/>
            </a:endParaRPr>
          </a:p>
          <a:p>
            <a:pPr>
              <a:lnSpc>
                <a:spcPct val="100000"/>
              </a:lnSpc>
              <a:spcBef>
                <a:spcPts val="35"/>
              </a:spcBef>
              <a:buFont typeface="Arial"/>
              <a:buChar char="•"/>
            </a:pPr>
            <a:endParaRPr sz="1850">
              <a:latin typeface="Arial"/>
              <a:cs typeface="Arial"/>
            </a:endParaRPr>
          </a:p>
          <a:p>
            <a:pPr marL="299085" marR="5080" indent="-287020">
              <a:lnSpc>
                <a:spcPct val="100000"/>
              </a:lnSpc>
              <a:buFont typeface="Arial"/>
              <a:buChar char="•"/>
              <a:tabLst>
                <a:tab pos="299085" algn="l"/>
                <a:tab pos="299720" algn="l"/>
              </a:tabLst>
            </a:pPr>
            <a:r>
              <a:rPr sz="1800" b="1" spc="-5" dirty="0">
                <a:latin typeface="Arial"/>
                <a:cs typeface="Arial"/>
              </a:rPr>
              <a:t>Subjektiv-professioneller </a:t>
            </a:r>
            <a:r>
              <a:rPr sz="1800" b="1" dirty="0">
                <a:latin typeface="Arial"/>
                <a:cs typeface="Arial"/>
              </a:rPr>
              <a:t>Bezug</a:t>
            </a:r>
            <a:r>
              <a:rPr sz="1800" dirty="0">
                <a:latin typeface="Arial"/>
                <a:cs typeface="Arial"/>
              </a:rPr>
              <a:t>: </a:t>
            </a:r>
            <a:r>
              <a:rPr sz="1800" spc="-10" dirty="0">
                <a:latin typeface="Arial"/>
                <a:cs typeface="Arial"/>
              </a:rPr>
              <a:t>Welche </a:t>
            </a:r>
            <a:r>
              <a:rPr sz="1800" spc="-5" dirty="0">
                <a:latin typeface="Arial"/>
                <a:cs typeface="Arial"/>
              </a:rPr>
              <a:t>subjektiven </a:t>
            </a:r>
            <a:r>
              <a:rPr sz="1800" spc="-15" dirty="0">
                <a:latin typeface="Arial"/>
                <a:cs typeface="Arial"/>
              </a:rPr>
              <a:t>Vorannahmen </a:t>
            </a:r>
            <a:r>
              <a:rPr sz="1800" spc="-10" dirty="0">
                <a:latin typeface="Arial"/>
                <a:cs typeface="Arial"/>
              </a:rPr>
              <a:t>wurden  </a:t>
            </a:r>
            <a:r>
              <a:rPr sz="1800" spc="-5" dirty="0">
                <a:latin typeface="Arial"/>
                <a:cs typeface="Arial"/>
              </a:rPr>
              <a:t>durch die wissenschaftliche Befassung </a:t>
            </a:r>
            <a:r>
              <a:rPr sz="1800" dirty="0">
                <a:latin typeface="Arial"/>
                <a:cs typeface="Arial"/>
              </a:rPr>
              <a:t>mit </a:t>
            </a:r>
            <a:r>
              <a:rPr sz="1800" spc="-5" dirty="0">
                <a:latin typeface="Arial"/>
                <a:cs typeface="Arial"/>
              </a:rPr>
              <a:t>dem Thema </a:t>
            </a:r>
            <a:r>
              <a:rPr sz="1800" spc="-20" dirty="0">
                <a:latin typeface="Arial"/>
                <a:cs typeface="Arial"/>
              </a:rPr>
              <a:t>modifiziert, </a:t>
            </a:r>
            <a:r>
              <a:rPr sz="1800" spc="-10" dirty="0">
                <a:latin typeface="Arial"/>
                <a:cs typeface="Arial"/>
              </a:rPr>
              <a:t>erweitert  </a:t>
            </a:r>
            <a:r>
              <a:rPr sz="1800" spc="-5" dirty="0">
                <a:latin typeface="Arial"/>
                <a:cs typeface="Arial"/>
              </a:rPr>
              <a:t>oder bestätigt? </a:t>
            </a:r>
            <a:r>
              <a:rPr sz="1800" spc="-25" dirty="0">
                <a:latin typeface="Arial"/>
                <a:cs typeface="Arial"/>
              </a:rPr>
              <a:t>Was </a:t>
            </a:r>
            <a:r>
              <a:rPr sz="1800" spc="-5" dirty="0">
                <a:latin typeface="Arial"/>
                <a:cs typeface="Arial"/>
              </a:rPr>
              <a:t>bedeutet die Auseinandersetzung </a:t>
            </a:r>
            <a:r>
              <a:rPr sz="1800" dirty="0">
                <a:latin typeface="Arial"/>
                <a:cs typeface="Arial"/>
              </a:rPr>
              <a:t>mit </a:t>
            </a:r>
            <a:r>
              <a:rPr sz="1800" spc="-15" dirty="0">
                <a:latin typeface="Arial"/>
                <a:cs typeface="Arial"/>
              </a:rPr>
              <a:t>dem </a:t>
            </a:r>
            <a:r>
              <a:rPr sz="1800" spc="-5" dirty="0">
                <a:latin typeface="Arial"/>
                <a:cs typeface="Arial"/>
              </a:rPr>
              <a:t>Thema </a:t>
            </a:r>
            <a:r>
              <a:rPr sz="1800" dirty="0">
                <a:latin typeface="Arial"/>
                <a:cs typeface="Arial"/>
              </a:rPr>
              <a:t>für </a:t>
            </a:r>
            <a:r>
              <a:rPr sz="1800" spc="-5" dirty="0">
                <a:latin typeface="Arial"/>
                <a:cs typeface="Arial"/>
              </a:rPr>
              <a:t>die  </a:t>
            </a:r>
            <a:r>
              <a:rPr sz="1800" spc="-10" dirty="0">
                <a:latin typeface="Arial"/>
                <a:cs typeface="Arial"/>
              </a:rPr>
              <a:t>Entwicklung </a:t>
            </a:r>
            <a:r>
              <a:rPr sz="1800" spc="-5" dirty="0">
                <a:latin typeface="Arial"/>
                <a:cs typeface="Arial"/>
              </a:rPr>
              <a:t>des eigenen professionellen Selbst? </a:t>
            </a:r>
            <a:r>
              <a:rPr sz="1800" spc="-10" dirty="0">
                <a:latin typeface="Arial"/>
                <a:cs typeface="Arial"/>
              </a:rPr>
              <a:t>Welche weiterführenden  </a:t>
            </a:r>
            <a:r>
              <a:rPr sz="1800" spc="-5" dirty="0">
                <a:latin typeface="Arial"/>
                <a:cs typeface="Arial"/>
              </a:rPr>
              <a:t>Fragen </a:t>
            </a:r>
            <a:r>
              <a:rPr sz="1800" spc="-20" dirty="0">
                <a:latin typeface="Arial"/>
                <a:cs typeface="Arial"/>
              </a:rPr>
              <a:t>eröffnen </a:t>
            </a:r>
            <a:r>
              <a:rPr sz="1800" spc="-15" dirty="0">
                <a:latin typeface="Arial"/>
                <a:cs typeface="Arial"/>
              </a:rPr>
              <a:t>sich </a:t>
            </a:r>
            <a:r>
              <a:rPr sz="1800" spc="-5" dirty="0">
                <a:latin typeface="Arial"/>
                <a:cs typeface="Arial"/>
              </a:rPr>
              <a:t>durch die wissenschaftsbasierte Auseinandersetzung</a:t>
            </a:r>
            <a:r>
              <a:rPr sz="1800" spc="-220" dirty="0">
                <a:latin typeface="Arial"/>
                <a:cs typeface="Arial"/>
              </a:rPr>
              <a:t> </a:t>
            </a:r>
            <a:r>
              <a:rPr sz="1800" dirty="0">
                <a:latin typeface="Arial"/>
                <a:cs typeface="Arial"/>
              </a:rPr>
              <a:t>mit  </a:t>
            </a:r>
            <a:r>
              <a:rPr sz="1800" spc="-5" dirty="0">
                <a:latin typeface="Arial"/>
                <a:cs typeface="Arial"/>
              </a:rPr>
              <a:t>diesem</a:t>
            </a:r>
            <a:r>
              <a:rPr sz="1800" spc="-170" dirty="0">
                <a:latin typeface="Arial"/>
                <a:cs typeface="Arial"/>
              </a:rPr>
              <a:t> </a:t>
            </a:r>
            <a:r>
              <a:rPr sz="1800" spc="-5" dirty="0">
                <a:latin typeface="Arial"/>
                <a:cs typeface="Arial"/>
              </a:rPr>
              <a:t>Thema?</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7" name="object 7"/>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p:nvPr/>
        </p:nvSpPr>
        <p:spPr>
          <a:xfrm>
            <a:off x="672845" y="5566409"/>
            <a:ext cx="7573009" cy="902335"/>
          </a:xfrm>
          <a:prstGeom prst="rect">
            <a:avLst/>
          </a:prstGeom>
          <a:solidFill>
            <a:srgbClr val="4F81BC"/>
          </a:solidFill>
          <a:ln w="25907">
            <a:solidFill>
              <a:srgbClr val="385D89"/>
            </a:solidFill>
          </a:ln>
        </p:spPr>
        <p:txBody>
          <a:bodyPr vert="horz" wrap="square" lIns="0" tIns="6985" rIns="0" bIns="0" rtlCol="0">
            <a:spAutoFit/>
          </a:bodyPr>
          <a:lstStyle/>
          <a:p>
            <a:pPr>
              <a:lnSpc>
                <a:spcPct val="100000"/>
              </a:lnSpc>
              <a:spcBef>
                <a:spcPts val="55"/>
              </a:spcBef>
            </a:pPr>
            <a:endParaRPr sz="2000">
              <a:latin typeface="Times New Roman"/>
              <a:cs typeface="Times New Roman"/>
            </a:endParaRPr>
          </a:p>
          <a:p>
            <a:pPr marL="255904">
              <a:lnSpc>
                <a:spcPct val="100000"/>
              </a:lnSpc>
            </a:pPr>
            <a:r>
              <a:rPr sz="1800" spc="-5" dirty="0">
                <a:solidFill>
                  <a:srgbClr val="FFFFFF"/>
                </a:solidFill>
                <a:latin typeface="Carlito"/>
                <a:cs typeface="Carlito"/>
              </a:rPr>
              <a:t>Finden Sie einen </a:t>
            </a:r>
            <a:r>
              <a:rPr sz="1800" spc="-10" dirty="0">
                <a:solidFill>
                  <a:srgbClr val="FFFFFF"/>
                </a:solidFill>
                <a:latin typeface="Carlito"/>
                <a:cs typeface="Carlito"/>
              </a:rPr>
              <a:t>persönlichen Zugang zum </a:t>
            </a:r>
            <a:r>
              <a:rPr sz="1800" spc="-5" dirty="0">
                <a:solidFill>
                  <a:srgbClr val="FFFFFF"/>
                </a:solidFill>
                <a:latin typeface="Carlito"/>
                <a:cs typeface="Carlito"/>
              </a:rPr>
              <a:t>Thema und </a:t>
            </a:r>
            <a:r>
              <a:rPr sz="1800" spc="-10" dirty="0">
                <a:solidFill>
                  <a:srgbClr val="FFFFFF"/>
                </a:solidFill>
                <a:latin typeface="Carlito"/>
                <a:cs typeface="Carlito"/>
              </a:rPr>
              <a:t>spitzen </a:t>
            </a:r>
            <a:r>
              <a:rPr sz="1800" spc="-5" dirty="0">
                <a:solidFill>
                  <a:srgbClr val="FFFFFF"/>
                </a:solidFill>
                <a:latin typeface="Carlito"/>
                <a:cs typeface="Carlito"/>
              </a:rPr>
              <a:t>Sie dieses</a:t>
            </a:r>
            <a:r>
              <a:rPr sz="1800" spc="190" dirty="0">
                <a:solidFill>
                  <a:srgbClr val="FFFFFF"/>
                </a:solidFill>
                <a:latin typeface="Carlito"/>
                <a:cs typeface="Carlito"/>
              </a:rPr>
              <a:t> </a:t>
            </a:r>
            <a:r>
              <a:rPr sz="1800" spc="-10" dirty="0">
                <a:solidFill>
                  <a:srgbClr val="FFFFFF"/>
                </a:solidFill>
                <a:latin typeface="Carlito"/>
                <a:cs typeface="Carlito"/>
              </a:rPr>
              <a:t>zu!</a:t>
            </a:r>
            <a:endParaRPr sz="1800">
              <a:latin typeface="Carlito"/>
              <a:cs typeface="Carlito"/>
            </a:endParaRPr>
          </a:p>
        </p:txBody>
      </p:sp>
      <p:sp>
        <p:nvSpPr>
          <p:cNvPr id="4" name="object 4"/>
          <p:cNvSpPr txBox="1">
            <a:spLocks noGrp="1"/>
          </p:cNvSpPr>
          <p:nvPr>
            <p:ph type="title"/>
          </p:nvPr>
        </p:nvSpPr>
        <p:spPr>
          <a:xfrm>
            <a:off x="395122" y="1333627"/>
            <a:ext cx="5850255" cy="391160"/>
          </a:xfrm>
          <a:prstGeom prst="rect">
            <a:avLst/>
          </a:prstGeom>
        </p:spPr>
        <p:txBody>
          <a:bodyPr vert="horz" wrap="square" lIns="0" tIns="12700" rIns="0" bIns="0" rtlCol="0">
            <a:spAutoFit/>
          </a:bodyPr>
          <a:lstStyle/>
          <a:p>
            <a:pPr marL="12700">
              <a:lnSpc>
                <a:spcPct val="100000"/>
              </a:lnSpc>
              <a:spcBef>
                <a:spcPts val="100"/>
              </a:spcBef>
            </a:pPr>
            <a:r>
              <a:rPr dirty="0"/>
              <a:t>4. </a:t>
            </a:r>
            <a:r>
              <a:rPr spc="-5" dirty="0"/>
              <a:t>Abstimmung </a:t>
            </a:r>
            <a:r>
              <a:rPr dirty="0"/>
              <a:t>der </a:t>
            </a:r>
            <a:r>
              <a:rPr spc="-5" dirty="0"/>
              <a:t>Prüfungsinhalte</a:t>
            </a:r>
            <a:r>
              <a:rPr spc="-405" dirty="0"/>
              <a:t> </a:t>
            </a:r>
            <a:r>
              <a:rPr dirty="0"/>
              <a:t>(4/4)</a:t>
            </a:r>
          </a:p>
        </p:txBody>
      </p:sp>
      <p:sp>
        <p:nvSpPr>
          <p:cNvPr id="8" name="Foliennummernplatzhalter 7"/>
          <p:cNvSpPr>
            <a:spLocks noGrp="1"/>
          </p:cNvSpPr>
          <p:nvPr>
            <p:ph type="sldNum" sz="quarter" idx="7"/>
          </p:nvPr>
        </p:nvSpPr>
        <p:spPr/>
        <p:txBody>
          <a:bodyPr/>
          <a:lstStyle/>
          <a:p>
            <a:fld id="{B6F15528-21DE-4FAA-801E-634DDDAF4B2B}" type="slidenum">
              <a:rPr lang="de-DE" smtClean="0"/>
              <a:t>22</a:t>
            </a:fld>
            <a:endParaRPr lang="de-DE"/>
          </a:p>
        </p:txBody>
      </p:sp>
      <p:sp>
        <p:nvSpPr>
          <p:cNvPr id="5" name="Textfeld 4">
            <a:extLst>
              <a:ext uri="{FF2B5EF4-FFF2-40B4-BE49-F238E27FC236}">
                <a16:creationId xmlns:a16="http://schemas.microsoft.com/office/drawing/2014/main" xmlns="" id="{56D07A26-7C51-FC7A-26D6-F64DC6F2D069}"/>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122" y="1334261"/>
            <a:ext cx="8119745"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a:t>
            </a:r>
            <a:r>
              <a:rPr dirty="0"/>
              <a:t>und Literaturempfehlungen</a:t>
            </a:r>
            <a:r>
              <a:rPr spc="-405" dirty="0"/>
              <a:t> </a:t>
            </a:r>
            <a:r>
              <a:rPr spc="-5" dirty="0"/>
              <a:t>(1/</a:t>
            </a:r>
            <a:r>
              <a:rPr lang="de-DE" spc="-5" dirty="0"/>
              <a:t>9</a:t>
            </a:r>
            <a:r>
              <a:rPr spc="-5" dirty="0"/>
              <a:t>)</a:t>
            </a: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p:nvPr/>
        </p:nvSpPr>
        <p:spPr>
          <a:xfrm>
            <a:off x="439318" y="1840229"/>
            <a:ext cx="7374255" cy="3916679"/>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Leitfragen zur </a:t>
            </a:r>
            <a:r>
              <a:rPr sz="1600" b="1" spc="-20" dirty="0">
                <a:latin typeface="Arial"/>
                <a:cs typeface="Arial"/>
              </a:rPr>
              <a:t>Identifikation einschlägiger</a:t>
            </a:r>
            <a:r>
              <a:rPr sz="1600" b="1" spc="-45" dirty="0">
                <a:latin typeface="Arial"/>
                <a:cs typeface="Arial"/>
              </a:rPr>
              <a:t> </a:t>
            </a:r>
            <a:r>
              <a:rPr sz="1600" b="1" spc="-5" dirty="0">
                <a:latin typeface="Arial"/>
                <a:cs typeface="Arial"/>
              </a:rPr>
              <a:t>Literatur:</a:t>
            </a:r>
            <a:endParaRPr sz="1600">
              <a:latin typeface="Arial"/>
              <a:cs typeface="Arial"/>
            </a:endParaRPr>
          </a:p>
          <a:p>
            <a:pPr>
              <a:lnSpc>
                <a:spcPct val="100000"/>
              </a:lnSpc>
              <a:spcBef>
                <a:spcPts val="5"/>
              </a:spcBef>
            </a:pPr>
            <a:endParaRPr sz="2500">
              <a:latin typeface="Arial"/>
              <a:cs typeface="Arial"/>
            </a:endParaRPr>
          </a:p>
          <a:p>
            <a:pPr marL="297180" indent="-285115">
              <a:lnSpc>
                <a:spcPct val="100000"/>
              </a:lnSpc>
              <a:buClr>
                <a:srgbClr val="004799"/>
              </a:buClr>
              <a:buFont typeface="Wingdings"/>
              <a:buChar char="⚫"/>
              <a:tabLst>
                <a:tab pos="297180" algn="l"/>
                <a:tab pos="297815" algn="l"/>
              </a:tabLst>
            </a:pPr>
            <a:r>
              <a:rPr sz="1600" spc="-20" dirty="0">
                <a:latin typeface="Arial"/>
                <a:cs typeface="Arial"/>
              </a:rPr>
              <a:t>Welche</a:t>
            </a:r>
            <a:r>
              <a:rPr sz="1600" spc="-65" dirty="0">
                <a:latin typeface="Arial"/>
                <a:cs typeface="Arial"/>
              </a:rPr>
              <a:t> </a:t>
            </a:r>
            <a:r>
              <a:rPr sz="1600" spc="-20" dirty="0">
                <a:latin typeface="Arial"/>
                <a:cs typeface="Arial"/>
              </a:rPr>
              <a:t>Fragestellungen</a:t>
            </a:r>
            <a:r>
              <a:rPr sz="1600" spc="-60" dirty="0">
                <a:latin typeface="Arial"/>
                <a:cs typeface="Arial"/>
              </a:rPr>
              <a:t> </a:t>
            </a:r>
            <a:r>
              <a:rPr sz="1600" spc="-15" dirty="0">
                <a:latin typeface="Arial"/>
                <a:cs typeface="Arial"/>
              </a:rPr>
              <a:t>verfolge</a:t>
            </a:r>
            <a:r>
              <a:rPr sz="1600" spc="-45" dirty="0">
                <a:latin typeface="Arial"/>
                <a:cs typeface="Arial"/>
              </a:rPr>
              <a:t> </a:t>
            </a:r>
            <a:r>
              <a:rPr sz="1600" dirty="0">
                <a:latin typeface="Arial"/>
                <a:cs typeface="Arial"/>
              </a:rPr>
              <a:t>ich</a:t>
            </a:r>
            <a:r>
              <a:rPr sz="1600" spc="-35" dirty="0">
                <a:latin typeface="Arial"/>
                <a:cs typeface="Arial"/>
              </a:rPr>
              <a:t> </a:t>
            </a:r>
            <a:r>
              <a:rPr sz="1600" spc="-10" dirty="0">
                <a:latin typeface="Arial"/>
                <a:cs typeface="Arial"/>
              </a:rPr>
              <a:t>im</a:t>
            </a:r>
            <a:r>
              <a:rPr sz="1600" spc="-30" dirty="0">
                <a:latin typeface="Arial"/>
                <a:cs typeface="Arial"/>
              </a:rPr>
              <a:t> </a:t>
            </a:r>
            <a:r>
              <a:rPr sz="1600" spc="-10" dirty="0">
                <a:latin typeface="Arial"/>
                <a:cs typeface="Arial"/>
              </a:rPr>
              <a:t>Hinblick</a:t>
            </a:r>
            <a:r>
              <a:rPr sz="1600" spc="-80" dirty="0">
                <a:latin typeface="Arial"/>
                <a:cs typeface="Arial"/>
              </a:rPr>
              <a:t> </a:t>
            </a:r>
            <a:r>
              <a:rPr sz="1600" spc="-5" dirty="0">
                <a:latin typeface="Arial"/>
                <a:cs typeface="Arial"/>
              </a:rPr>
              <a:t>auf</a:t>
            </a:r>
            <a:r>
              <a:rPr sz="1600" spc="-45" dirty="0">
                <a:latin typeface="Arial"/>
                <a:cs typeface="Arial"/>
              </a:rPr>
              <a:t> </a:t>
            </a:r>
            <a:r>
              <a:rPr sz="1600" spc="-5" dirty="0">
                <a:latin typeface="Arial"/>
                <a:cs typeface="Arial"/>
              </a:rPr>
              <a:t>mein</a:t>
            </a:r>
            <a:r>
              <a:rPr sz="1600" spc="-155" dirty="0">
                <a:latin typeface="Arial"/>
                <a:cs typeface="Arial"/>
              </a:rPr>
              <a:t> </a:t>
            </a:r>
            <a:r>
              <a:rPr sz="1600" spc="-15" dirty="0">
                <a:latin typeface="Arial"/>
                <a:cs typeface="Arial"/>
              </a:rPr>
              <a:t>Thema?</a:t>
            </a:r>
            <a:endParaRPr sz="1600">
              <a:latin typeface="Arial"/>
              <a:cs typeface="Arial"/>
            </a:endParaRPr>
          </a:p>
          <a:p>
            <a:pPr marL="297180" indent="-285115">
              <a:lnSpc>
                <a:spcPct val="100000"/>
              </a:lnSpc>
              <a:spcBef>
                <a:spcPts val="395"/>
              </a:spcBef>
              <a:buClr>
                <a:srgbClr val="004799"/>
              </a:buClr>
              <a:buFont typeface="Wingdings"/>
              <a:buChar char="⚫"/>
              <a:tabLst>
                <a:tab pos="297180" algn="l"/>
                <a:tab pos="297815" algn="l"/>
              </a:tabLst>
            </a:pPr>
            <a:r>
              <a:rPr sz="1600" spc="-20" dirty="0">
                <a:latin typeface="Arial"/>
                <a:cs typeface="Arial"/>
              </a:rPr>
              <a:t>Welches</a:t>
            </a:r>
            <a:r>
              <a:rPr sz="1600" spc="-70" dirty="0">
                <a:latin typeface="Arial"/>
                <a:cs typeface="Arial"/>
              </a:rPr>
              <a:t> </a:t>
            </a:r>
            <a:r>
              <a:rPr sz="1600" spc="-5" dirty="0">
                <a:latin typeface="Arial"/>
                <a:cs typeface="Arial"/>
              </a:rPr>
              <a:t>sind</a:t>
            </a:r>
            <a:r>
              <a:rPr sz="1600" spc="-60" dirty="0">
                <a:latin typeface="Arial"/>
                <a:cs typeface="Arial"/>
              </a:rPr>
              <a:t> </a:t>
            </a:r>
            <a:r>
              <a:rPr sz="1600" spc="-5" dirty="0">
                <a:latin typeface="Arial"/>
                <a:cs typeface="Arial"/>
              </a:rPr>
              <a:t>die</a:t>
            </a:r>
            <a:r>
              <a:rPr sz="1600" spc="-60" dirty="0">
                <a:latin typeface="Arial"/>
                <a:cs typeface="Arial"/>
              </a:rPr>
              <a:t> </a:t>
            </a:r>
            <a:r>
              <a:rPr sz="1600" spc="-20" dirty="0">
                <a:latin typeface="Arial"/>
                <a:cs typeface="Arial"/>
              </a:rPr>
              <a:t>geeigneten</a:t>
            </a:r>
            <a:r>
              <a:rPr sz="1600" spc="-70" dirty="0">
                <a:latin typeface="Arial"/>
                <a:cs typeface="Arial"/>
              </a:rPr>
              <a:t> </a:t>
            </a:r>
            <a:r>
              <a:rPr sz="1600" spc="-10" dirty="0">
                <a:latin typeface="Arial"/>
                <a:cs typeface="Arial"/>
              </a:rPr>
              <a:t>Datenbanken</a:t>
            </a:r>
            <a:r>
              <a:rPr sz="1600" spc="-95" dirty="0">
                <a:latin typeface="Arial"/>
                <a:cs typeface="Arial"/>
              </a:rPr>
              <a:t> </a:t>
            </a:r>
            <a:r>
              <a:rPr sz="1600" spc="-5" dirty="0">
                <a:latin typeface="Arial"/>
                <a:cs typeface="Arial"/>
              </a:rPr>
              <a:t>für</a:t>
            </a:r>
            <a:r>
              <a:rPr sz="1600" spc="-30" dirty="0">
                <a:latin typeface="Arial"/>
                <a:cs typeface="Arial"/>
              </a:rPr>
              <a:t> </a:t>
            </a:r>
            <a:r>
              <a:rPr sz="1600" spc="-5" dirty="0">
                <a:latin typeface="Arial"/>
                <a:cs typeface="Arial"/>
              </a:rPr>
              <a:t>meine</a:t>
            </a:r>
            <a:r>
              <a:rPr sz="1600" spc="-105" dirty="0">
                <a:latin typeface="Arial"/>
                <a:cs typeface="Arial"/>
              </a:rPr>
              <a:t> </a:t>
            </a:r>
            <a:r>
              <a:rPr sz="1600" spc="-5" dirty="0">
                <a:latin typeface="Arial"/>
                <a:cs typeface="Arial"/>
              </a:rPr>
              <a:t>Recherchen?</a:t>
            </a:r>
            <a:endParaRPr sz="1600">
              <a:latin typeface="Arial"/>
              <a:cs typeface="Arial"/>
            </a:endParaRPr>
          </a:p>
          <a:p>
            <a:pPr marL="297180" indent="-285115">
              <a:lnSpc>
                <a:spcPct val="100000"/>
              </a:lnSpc>
              <a:spcBef>
                <a:spcPts val="395"/>
              </a:spcBef>
              <a:buClr>
                <a:srgbClr val="004799"/>
              </a:buClr>
              <a:buFont typeface="Wingdings"/>
              <a:buChar char="⚫"/>
              <a:tabLst>
                <a:tab pos="297180" algn="l"/>
                <a:tab pos="297815" algn="l"/>
              </a:tabLst>
            </a:pPr>
            <a:r>
              <a:rPr sz="1600" spc="-20" dirty="0">
                <a:latin typeface="Arial"/>
                <a:cs typeface="Arial"/>
              </a:rPr>
              <a:t>Welches </a:t>
            </a:r>
            <a:r>
              <a:rPr sz="1600" spc="-5" dirty="0">
                <a:latin typeface="Arial"/>
                <a:cs typeface="Arial"/>
              </a:rPr>
              <a:t>sind die </a:t>
            </a:r>
            <a:r>
              <a:rPr sz="1600" spc="-15" dirty="0">
                <a:latin typeface="Arial"/>
                <a:cs typeface="Arial"/>
              </a:rPr>
              <a:t>richtigen </a:t>
            </a:r>
            <a:r>
              <a:rPr sz="1600" spc="-5" dirty="0">
                <a:latin typeface="Arial"/>
                <a:cs typeface="Arial"/>
              </a:rPr>
              <a:t>und </a:t>
            </a:r>
            <a:r>
              <a:rPr sz="1600" spc="-15" dirty="0">
                <a:latin typeface="Arial"/>
                <a:cs typeface="Arial"/>
              </a:rPr>
              <a:t>zentralen </a:t>
            </a:r>
            <a:r>
              <a:rPr sz="1600" spc="-20" dirty="0">
                <a:latin typeface="Arial"/>
                <a:cs typeface="Arial"/>
              </a:rPr>
              <a:t>Fachbegriffe </a:t>
            </a:r>
            <a:r>
              <a:rPr sz="1600" spc="-5" dirty="0">
                <a:latin typeface="Arial"/>
                <a:cs typeface="Arial"/>
              </a:rPr>
              <a:t>(Schlag- und</a:t>
            </a:r>
            <a:r>
              <a:rPr sz="1600" spc="-285" dirty="0">
                <a:latin typeface="Arial"/>
                <a:cs typeface="Arial"/>
              </a:rPr>
              <a:t> </a:t>
            </a:r>
            <a:r>
              <a:rPr sz="1600" spc="-5" dirty="0">
                <a:latin typeface="Arial"/>
                <a:cs typeface="Arial"/>
              </a:rPr>
              <a:t>Stichwörter)</a:t>
            </a:r>
            <a:endParaRPr sz="1600">
              <a:latin typeface="Arial"/>
              <a:cs typeface="Arial"/>
            </a:endParaRPr>
          </a:p>
          <a:p>
            <a:pPr marL="297180">
              <a:lnSpc>
                <a:spcPct val="100000"/>
              </a:lnSpc>
              <a:spcBef>
                <a:spcPts val="5"/>
              </a:spcBef>
            </a:pPr>
            <a:r>
              <a:rPr sz="1600" spc="-15" dirty="0">
                <a:latin typeface="Arial"/>
                <a:cs typeface="Arial"/>
              </a:rPr>
              <a:t>für meine</a:t>
            </a:r>
            <a:r>
              <a:rPr sz="1600" spc="-25" dirty="0">
                <a:latin typeface="Arial"/>
                <a:cs typeface="Arial"/>
              </a:rPr>
              <a:t> </a:t>
            </a:r>
            <a:r>
              <a:rPr sz="1600" spc="-20" dirty="0">
                <a:latin typeface="Arial"/>
                <a:cs typeface="Arial"/>
              </a:rPr>
              <a:t>Recherchen?</a:t>
            </a:r>
            <a:endParaRPr sz="1600">
              <a:latin typeface="Arial"/>
              <a:cs typeface="Arial"/>
            </a:endParaRPr>
          </a:p>
          <a:p>
            <a:pPr marL="297180" marR="311785" indent="-285115">
              <a:lnSpc>
                <a:spcPct val="100000"/>
              </a:lnSpc>
              <a:spcBef>
                <a:spcPts val="405"/>
              </a:spcBef>
              <a:buClr>
                <a:srgbClr val="004799"/>
              </a:buClr>
              <a:buFont typeface="Wingdings"/>
              <a:buChar char="⚫"/>
              <a:tabLst>
                <a:tab pos="297180" algn="l"/>
                <a:tab pos="297815" algn="l"/>
              </a:tabLst>
            </a:pPr>
            <a:r>
              <a:rPr sz="1600" spc="-20" dirty="0">
                <a:latin typeface="Arial"/>
                <a:cs typeface="Arial"/>
              </a:rPr>
              <a:t>Welche </a:t>
            </a:r>
            <a:r>
              <a:rPr sz="1600" spc="-5" dirty="0">
                <a:latin typeface="Arial"/>
                <a:cs typeface="Arial"/>
              </a:rPr>
              <a:t>Relevanz hat die von mir recherchierte </a:t>
            </a:r>
            <a:r>
              <a:rPr sz="1600" spc="-15" dirty="0">
                <a:latin typeface="Arial"/>
                <a:cs typeface="Arial"/>
              </a:rPr>
              <a:t>Literatur </a:t>
            </a:r>
            <a:r>
              <a:rPr sz="1600" spc="-5" dirty="0">
                <a:latin typeface="Arial"/>
                <a:cs typeface="Arial"/>
              </a:rPr>
              <a:t>für den </a:t>
            </a:r>
            <a:r>
              <a:rPr sz="1600" spc="-90" dirty="0">
                <a:latin typeface="Arial"/>
                <a:cs typeface="Arial"/>
              </a:rPr>
              <a:t>Fachdiskurs  </a:t>
            </a:r>
            <a:r>
              <a:rPr sz="1600" spc="-5" dirty="0">
                <a:latin typeface="Arial"/>
                <a:cs typeface="Arial"/>
              </a:rPr>
              <a:t>zum</a:t>
            </a:r>
            <a:r>
              <a:rPr sz="1600" spc="-65" dirty="0">
                <a:latin typeface="Arial"/>
                <a:cs typeface="Arial"/>
              </a:rPr>
              <a:t> </a:t>
            </a:r>
            <a:r>
              <a:rPr sz="1600" spc="-5" dirty="0">
                <a:latin typeface="Arial"/>
                <a:cs typeface="Arial"/>
              </a:rPr>
              <a:t>Thema?</a:t>
            </a:r>
            <a:endParaRPr sz="1600">
              <a:latin typeface="Arial"/>
              <a:cs typeface="Arial"/>
            </a:endParaRPr>
          </a:p>
          <a:p>
            <a:pPr marL="297180" indent="-285115">
              <a:lnSpc>
                <a:spcPct val="100000"/>
              </a:lnSpc>
              <a:spcBef>
                <a:spcPts val="400"/>
              </a:spcBef>
              <a:buClr>
                <a:srgbClr val="004799"/>
              </a:buClr>
              <a:buFont typeface="Wingdings"/>
              <a:buChar char="⚫"/>
              <a:tabLst>
                <a:tab pos="297180" algn="l"/>
                <a:tab pos="297815" algn="l"/>
              </a:tabLst>
            </a:pPr>
            <a:r>
              <a:rPr sz="1600" spc="-5" dirty="0">
                <a:latin typeface="Arial"/>
                <a:cs typeface="Arial"/>
              </a:rPr>
              <a:t>Bildet</a:t>
            </a:r>
            <a:r>
              <a:rPr sz="1600" spc="-95" dirty="0">
                <a:latin typeface="Arial"/>
                <a:cs typeface="Arial"/>
              </a:rPr>
              <a:t> </a:t>
            </a:r>
            <a:r>
              <a:rPr sz="1600" spc="-5" dirty="0">
                <a:latin typeface="Arial"/>
                <a:cs typeface="Arial"/>
              </a:rPr>
              <a:t>die</a:t>
            </a:r>
            <a:r>
              <a:rPr sz="1600" spc="-60" dirty="0">
                <a:latin typeface="Arial"/>
                <a:cs typeface="Arial"/>
              </a:rPr>
              <a:t> </a:t>
            </a:r>
            <a:r>
              <a:rPr sz="1600" spc="-5" dirty="0">
                <a:latin typeface="Arial"/>
                <a:cs typeface="Arial"/>
              </a:rPr>
              <a:t>von</a:t>
            </a:r>
            <a:r>
              <a:rPr sz="1600" spc="-30" dirty="0">
                <a:latin typeface="Arial"/>
                <a:cs typeface="Arial"/>
              </a:rPr>
              <a:t> </a:t>
            </a:r>
            <a:r>
              <a:rPr sz="1600" spc="-5" dirty="0">
                <a:latin typeface="Arial"/>
                <a:cs typeface="Arial"/>
              </a:rPr>
              <a:t>mir</a:t>
            </a:r>
            <a:r>
              <a:rPr sz="1600" spc="-25" dirty="0">
                <a:latin typeface="Arial"/>
                <a:cs typeface="Arial"/>
              </a:rPr>
              <a:t> </a:t>
            </a:r>
            <a:r>
              <a:rPr sz="1600" spc="-20" dirty="0">
                <a:latin typeface="Arial"/>
                <a:cs typeface="Arial"/>
              </a:rPr>
              <a:t>ausgewählte</a:t>
            </a:r>
            <a:r>
              <a:rPr sz="1600" spc="-50" dirty="0">
                <a:latin typeface="Arial"/>
                <a:cs typeface="Arial"/>
              </a:rPr>
              <a:t> </a:t>
            </a:r>
            <a:r>
              <a:rPr sz="1600" spc="-15" dirty="0">
                <a:latin typeface="Arial"/>
                <a:cs typeface="Arial"/>
              </a:rPr>
              <a:t>Literatur</a:t>
            </a:r>
            <a:r>
              <a:rPr sz="1600" spc="-35" dirty="0">
                <a:latin typeface="Arial"/>
                <a:cs typeface="Arial"/>
              </a:rPr>
              <a:t> </a:t>
            </a:r>
            <a:r>
              <a:rPr sz="1600" spc="-5" dirty="0">
                <a:latin typeface="Arial"/>
                <a:cs typeface="Arial"/>
              </a:rPr>
              <a:t>den</a:t>
            </a:r>
            <a:r>
              <a:rPr sz="1600" spc="-50" dirty="0">
                <a:latin typeface="Arial"/>
                <a:cs typeface="Arial"/>
              </a:rPr>
              <a:t> </a:t>
            </a:r>
            <a:r>
              <a:rPr sz="1600" spc="-5" dirty="0">
                <a:latin typeface="Arial"/>
                <a:cs typeface="Arial"/>
              </a:rPr>
              <a:t>aktuellen</a:t>
            </a:r>
            <a:r>
              <a:rPr sz="1600" spc="-90" dirty="0">
                <a:latin typeface="Arial"/>
                <a:cs typeface="Arial"/>
              </a:rPr>
              <a:t> </a:t>
            </a:r>
            <a:r>
              <a:rPr sz="1600" spc="-5" dirty="0">
                <a:latin typeface="Arial"/>
                <a:cs typeface="Arial"/>
              </a:rPr>
              <a:t>Stand</a:t>
            </a:r>
            <a:r>
              <a:rPr sz="1600" spc="-60" dirty="0">
                <a:latin typeface="Arial"/>
                <a:cs typeface="Arial"/>
              </a:rPr>
              <a:t> </a:t>
            </a:r>
            <a:r>
              <a:rPr sz="1600" spc="-5" dirty="0">
                <a:latin typeface="Arial"/>
                <a:cs typeface="Arial"/>
              </a:rPr>
              <a:t>des</a:t>
            </a:r>
            <a:r>
              <a:rPr sz="1600" spc="-40" dirty="0">
                <a:latin typeface="Arial"/>
                <a:cs typeface="Arial"/>
              </a:rPr>
              <a:t> </a:t>
            </a:r>
            <a:r>
              <a:rPr sz="1600" spc="-5" dirty="0">
                <a:latin typeface="Arial"/>
                <a:cs typeface="Arial"/>
              </a:rPr>
              <a:t>Diskurses</a:t>
            </a:r>
            <a:r>
              <a:rPr sz="1600" spc="-40" dirty="0">
                <a:latin typeface="Arial"/>
                <a:cs typeface="Arial"/>
              </a:rPr>
              <a:t> </a:t>
            </a:r>
            <a:r>
              <a:rPr sz="1600" spc="-5" dirty="0">
                <a:latin typeface="Arial"/>
                <a:cs typeface="Arial"/>
              </a:rPr>
              <a:t>ab?</a:t>
            </a:r>
            <a:endParaRPr sz="1600">
              <a:latin typeface="Arial"/>
              <a:cs typeface="Arial"/>
            </a:endParaRPr>
          </a:p>
          <a:p>
            <a:pPr marL="297180" indent="-285115">
              <a:lnSpc>
                <a:spcPct val="100000"/>
              </a:lnSpc>
              <a:spcBef>
                <a:spcPts val="395"/>
              </a:spcBef>
              <a:buClr>
                <a:srgbClr val="004799"/>
              </a:buClr>
              <a:buFont typeface="Wingdings"/>
              <a:buChar char="⚫"/>
              <a:tabLst>
                <a:tab pos="297180" algn="l"/>
                <a:tab pos="297815" algn="l"/>
              </a:tabLst>
            </a:pPr>
            <a:r>
              <a:rPr sz="1600" spc="-5" dirty="0">
                <a:latin typeface="Arial"/>
                <a:cs typeface="Arial"/>
              </a:rPr>
              <a:t>Bildet</a:t>
            </a:r>
            <a:r>
              <a:rPr sz="1600" spc="-95" dirty="0">
                <a:latin typeface="Arial"/>
                <a:cs typeface="Arial"/>
              </a:rPr>
              <a:t> </a:t>
            </a:r>
            <a:r>
              <a:rPr sz="1600" spc="-5" dirty="0">
                <a:latin typeface="Arial"/>
                <a:cs typeface="Arial"/>
              </a:rPr>
              <a:t>meine</a:t>
            </a:r>
            <a:r>
              <a:rPr sz="1600" spc="-70" dirty="0">
                <a:latin typeface="Arial"/>
                <a:cs typeface="Arial"/>
              </a:rPr>
              <a:t> </a:t>
            </a:r>
            <a:r>
              <a:rPr sz="1600" spc="-20" dirty="0">
                <a:latin typeface="Arial"/>
                <a:cs typeface="Arial"/>
              </a:rPr>
              <a:t>Literaturauswahl </a:t>
            </a:r>
            <a:r>
              <a:rPr sz="1600" spc="-5" dirty="0">
                <a:latin typeface="Arial"/>
                <a:cs typeface="Arial"/>
              </a:rPr>
              <a:t>die</a:t>
            </a:r>
            <a:r>
              <a:rPr sz="1600" spc="-55" dirty="0">
                <a:latin typeface="Arial"/>
                <a:cs typeface="Arial"/>
              </a:rPr>
              <a:t> </a:t>
            </a:r>
            <a:r>
              <a:rPr sz="1600" spc="-5" dirty="0">
                <a:latin typeface="Arial"/>
                <a:cs typeface="Arial"/>
              </a:rPr>
              <a:t>historische</a:t>
            </a:r>
            <a:r>
              <a:rPr sz="1600" spc="-85" dirty="0">
                <a:latin typeface="Arial"/>
                <a:cs typeface="Arial"/>
              </a:rPr>
              <a:t> </a:t>
            </a:r>
            <a:r>
              <a:rPr sz="1600" spc="-5" dirty="0">
                <a:latin typeface="Arial"/>
                <a:cs typeface="Arial"/>
              </a:rPr>
              <a:t>Genese</a:t>
            </a:r>
            <a:r>
              <a:rPr sz="1600" spc="-45" dirty="0">
                <a:latin typeface="Arial"/>
                <a:cs typeface="Arial"/>
              </a:rPr>
              <a:t> </a:t>
            </a:r>
            <a:r>
              <a:rPr sz="1600" spc="-5" dirty="0">
                <a:latin typeface="Arial"/>
                <a:cs typeface="Arial"/>
              </a:rPr>
              <a:t>des</a:t>
            </a:r>
            <a:r>
              <a:rPr sz="1600" spc="-20" dirty="0">
                <a:latin typeface="Arial"/>
                <a:cs typeface="Arial"/>
              </a:rPr>
              <a:t> </a:t>
            </a:r>
            <a:r>
              <a:rPr sz="1600" spc="-5" dirty="0">
                <a:latin typeface="Arial"/>
                <a:cs typeface="Arial"/>
              </a:rPr>
              <a:t>Diskurses</a:t>
            </a:r>
            <a:r>
              <a:rPr sz="1600" spc="-75" dirty="0">
                <a:latin typeface="Arial"/>
                <a:cs typeface="Arial"/>
              </a:rPr>
              <a:t> </a:t>
            </a:r>
            <a:r>
              <a:rPr sz="1600" spc="-10" dirty="0">
                <a:latin typeface="Arial"/>
                <a:cs typeface="Arial"/>
              </a:rPr>
              <a:t>ab?</a:t>
            </a:r>
            <a:endParaRPr sz="1600">
              <a:latin typeface="Arial"/>
              <a:cs typeface="Arial"/>
            </a:endParaRPr>
          </a:p>
          <a:p>
            <a:pPr marL="297180" marR="319405" indent="-285115">
              <a:lnSpc>
                <a:spcPct val="100000"/>
              </a:lnSpc>
              <a:spcBef>
                <a:spcPts val="409"/>
              </a:spcBef>
              <a:buClr>
                <a:srgbClr val="004799"/>
              </a:buClr>
              <a:buFont typeface="Wingdings"/>
              <a:buChar char="⚫"/>
              <a:tabLst>
                <a:tab pos="297180" algn="l"/>
                <a:tab pos="297815" algn="l"/>
              </a:tabLst>
            </a:pPr>
            <a:r>
              <a:rPr sz="1600" spc="-20" dirty="0">
                <a:latin typeface="Arial"/>
                <a:cs typeface="Arial"/>
              </a:rPr>
              <a:t>Werden </a:t>
            </a:r>
            <a:r>
              <a:rPr sz="1600" dirty="0">
                <a:latin typeface="Arial"/>
                <a:cs typeface="Arial"/>
              </a:rPr>
              <a:t>in </a:t>
            </a:r>
            <a:r>
              <a:rPr sz="1600" spc="-15" dirty="0">
                <a:latin typeface="Arial"/>
                <a:cs typeface="Arial"/>
              </a:rPr>
              <a:t>meiner </a:t>
            </a:r>
            <a:r>
              <a:rPr sz="1600" spc="-20" dirty="0">
                <a:latin typeface="Arial"/>
                <a:cs typeface="Arial"/>
              </a:rPr>
              <a:t>Literaturauswahl </a:t>
            </a:r>
            <a:r>
              <a:rPr sz="1600" spc="-5" dirty="0">
                <a:latin typeface="Arial"/>
                <a:cs typeface="Arial"/>
              </a:rPr>
              <a:t>sowohl theoretische als auch </a:t>
            </a:r>
            <a:r>
              <a:rPr sz="1600" spc="-105" dirty="0">
                <a:latin typeface="Arial"/>
                <a:cs typeface="Arial"/>
              </a:rPr>
              <a:t>empirische  </a:t>
            </a:r>
            <a:r>
              <a:rPr sz="1600" spc="-5" dirty="0">
                <a:latin typeface="Arial"/>
                <a:cs typeface="Arial"/>
              </a:rPr>
              <a:t>Befunde zum Thema</a:t>
            </a:r>
            <a:r>
              <a:rPr sz="1600" spc="-165" dirty="0">
                <a:latin typeface="Arial"/>
                <a:cs typeface="Arial"/>
              </a:rPr>
              <a:t> </a:t>
            </a:r>
            <a:r>
              <a:rPr sz="1600" spc="-15" dirty="0">
                <a:latin typeface="Arial"/>
                <a:cs typeface="Arial"/>
              </a:rPr>
              <a:t>genutzt?</a:t>
            </a:r>
            <a:endParaRPr sz="1600">
              <a:latin typeface="Arial"/>
              <a:cs typeface="Arial"/>
            </a:endParaRPr>
          </a:p>
          <a:p>
            <a:pPr marL="297180" marR="681355" indent="-285115">
              <a:lnSpc>
                <a:spcPct val="100000"/>
              </a:lnSpc>
              <a:spcBef>
                <a:spcPts val="395"/>
              </a:spcBef>
              <a:buClr>
                <a:srgbClr val="004799"/>
              </a:buClr>
              <a:buFont typeface="Wingdings"/>
              <a:buChar char="⚫"/>
              <a:tabLst>
                <a:tab pos="297180" algn="l"/>
                <a:tab pos="297815" algn="l"/>
              </a:tabLst>
            </a:pPr>
            <a:r>
              <a:rPr sz="1600" spc="-5" dirty="0">
                <a:latin typeface="Arial"/>
                <a:cs typeface="Arial"/>
              </a:rPr>
              <a:t>Habe ich alle </a:t>
            </a:r>
            <a:r>
              <a:rPr sz="1600" spc="-20" dirty="0">
                <a:latin typeface="Arial"/>
                <a:cs typeface="Arial"/>
              </a:rPr>
              <a:t>verwendeten </a:t>
            </a:r>
            <a:r>
              <a:rPr sz="1600" spc="-15" dirty="0">
                <a:latin typeface="Arial"/>
                <a:cs typeface="Arial"/>
              </a:rPr>
              <a:t>Quellen </a:t>
            </a:r>
            <a:r>
              <a:rPr sz="1600" spc="-5" dirty="0">
                <a:latin typeface="Arial"/>
                <a:cs typeface="Arial"/>
              </a:rPr>
              <a:t>in </a:t>
            </a:r>
            <a:r>
              <a:rPr sz="1600" spc="-15" dirty="0">
                <a:latin typeface="Arial"/>
                <a:cs typeface="Arial"/>
              </a:rPr>
              <a:t>ihrer wissenschaftlichen </a:t>
            </a:r>
            <a:r>
              <a:rPr sz="1600" spc="-100" dirty="0">
                <a:latin typeface="Arial"/>
                <a:cs typeface="Arial"/>
              </a:rPr>
              <a:t>Seriosität  </a:t>
            </a:r>
            <a:r>
              <a:rPr sz="1600" spc="-15" dirty="0">
                <a:latin typeface="Arial"/>
                <a:cs typeface="Arial"/>
              </a:rPr>
              <a:t>verifiziert?</a:t>
            </a:r>
            <a:endParaRPr sz="1600">
              <a:latin typeface="Arial"/>
              <a:cs typeface="Arial"/>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23</a:t>
            </a:fld>
            <a:endParaRPr lang="de-DE"/>
          </a:p>
        </p:txBody>
      </p:sp>
      <p:sp>
        <p:nvSpPr>
          <p:cNvPr id="4" name="Textfeld 3">
            <a:extLst>
              <a:ext uri="{FF2B5EF4-FFF2-40B4-BE49-F238E27FC236}">
                <a16:creationId xmlns:a16="http://schemas.microsoft.com/office/drawing/2014/main" xmlns="" id="{FEF3CACA-277E-609F-3C67-DD7CFB6D6522}"/>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95122" y="2077973"/>
            <a:ext cx="8351520" cy="3627754"/>
          </a:xfrm>
          <a:prstGeom prst="rect">
            <a:avLst/>
          </a:prstGeom>
        </p:spPr>
        <p:txBody>
          <a:bodyPr vert="horz" wrap="square" lIns="0" tIns="12700" rIns="0" bIns="0" rtlCol="0">
            <a:spAutoFit/>
          </a:bodyPr>
          <a:lstStyle/>
          <a:p>
            <a:pPr marL="12700">
              <a:lnSpc>
                <a:spcPct val="100000"/>
              </a:lnSpc>
              <a:spcBef>
                <a:spcPts val="100"/>
              </a:spcBef>
            </a:pPr>
            <a:r>
              <a:rPr sz="1800" b="1" u="heavy" spc="-15" dirty="0">
                <a:solidFill>
                  <a:srgbClr val="0000FF"/>
                </a:solidFill>
                <a:uFill>
                  <a:solidFill>
                    <a:srgbClr val="0000FF"/>
                  </a:solidFill>
                </a:uFill>
                <a:latin typeface="Arial"/>
                <a:cs typeface="Arial"/>
                <a:hlinkClick r:id="rId2"/>
              </a:rPr>
              <a:t>www.fachportal-paedagogik.de</a:t>
            </a:r>
            <a:endParaRPr sz="1800" dirty="0">
              <a:latin typeface="Arial"/>
              <a:cs typeface="Arial"/>
            </a:endParaRPr>
          </a:p>
          <a:p>
            <a:pPr>
              <a:lnSpc>
                <a:spcPct val="100000"/>
              </a:lnSpc>
              <a:spcBef>
                <a:spcPts val="40"/>
              </a:spcBef>
            </a:pPr>
            <a:endParaRPr sz="2000" dirty="0">
              <a:latin typeface="Arial"/>
              <a:cs typeface="Arial"/>
            </a:endParaRPr>
          </a:p>
          <a:p>
            <a:pPr marL="355600" indent="-342900">
              <a:lnSpc>
                <a:spcPts val="2130"/>
              </a:lnSpc>
              <a:buClr>
                <a:srgbClr val="004799"/>
              </a:buClr>
              <a:buChar char="●"/>
              <a:tabLst>
                <a:tab pos="355600" algn="l"/>
              </a:tabLst>
            </a:pPr>
            <a:r>
              <a:rPr sz="1800" dirty="0">
                <a:solidFill>
                  <a:srgbClr val="1C1C1C"/>
                </a:solidFill>
                <a:latin typeface="Arial"/>
                <a:cs typeface="Arial"/>
              </a:rPr>
              <a:t>FIS </a:t>
            </a:r>
            <a:r>
              <a:rPr sz="1800" spc="-10" dirty="0">
                <a:solidFill>
                  <a:srgbClr val="1C1C1C"/>
                </a:solidFill>
                <a:latin typeface="Arial"/>
                <a:cs typeface="Arial"/>
              </a:rPr>
              <a:t>Bildung: </a:t>
            </a:r>
            <a:r>
              <a:rPr sz="1800" spc="-20" dirty="0">
                <a:solidFill>
                  <a:srgbClr val="1C1C1C"/>
                </a:solidFill>
                <a:latin typeface="Arial"/>
                <a:cs typeface="Arial"/>
              </a:rPr>
              <a:t>Literaturnachweise </a:t>
            </a:r>
            <a:r>
              <a:rPr sz="1800" dirty="0">
                <a:solidFill>
                  <a:srgbClr val="1C1C1C"/>
                </a:solidFill>
                <a:latin typeface="Arial"/>
                <a:cs typeface="Arial"/>
              </a:rPr>
              <a:t>zu </a:t>
            </a:r>
            <a:r>
              <a:rPr sz="1800" spc="-20" dirty="0">
                <a:solidFill>
                  <a:srgbClr val="1C1C1C"/>
                </a:solidFill>
                <a:latin typeface="Arial"/>
                <a:cs typeface="Arial"/>
              </a:rPr>
              <a:t>allen pädagogischen</a:t>
            </a:r>
            <a:r>
              <a:rPr sz="1800" spc="85" dirty="0">
                <a:solidFill>
                  <a:srgbClr val="1C1C1C"/>
                </a:solidFill>
                <a:latin typeface="Arial"/>
                <a:cs typeface="Arial"/>
              </a:rPr>
              <a:t> </a:t>
            </a:r>
            <a:r>
              <a:rPr sz="1800" spc="-10" dirty="0">
                <a:solidFill>
                  <a:srgbClr val="1C1C1C"/>
                </a:solidFill>
                <a:latin typeface="Arial"/>
                <a:cs typeface="Arial"/>
              </a:rPr>
              <a:t>und</a:t>
            </a:r>
            <a:endParaRPr sz="1800" dirty="0">
              <a:latin typeface="Arial"/>
              <a:cs typeface="Arial"/>
            </a:endParaRPr>
          </a:p>
          <a:p>
            <a:pPr marL="355600">
              <a:lnSpc>
                <a:spcPts val="2130"/>
              </a:lnSpc>
            </a:pPr>
            <a:r>
              <a:rPr sz="1800" spc="-20" dirty="0">
                <a:solidFill>
                  <a:srgbClr val="1C1C1C"/>
                </a:solidFill>
                <a:latin typeface="Arial"/>
                <a:cs typeface="Arial"/>
              </a:rPr>
              <a:t>bildungsspezifischen</a:t>
            </a:r>
            <a:r>
              <a:rPr sz="1800" spc="5" dirty="0">
                <a:solidFill>
                  <a:srgbClr val="1C1C1C"/>
                </a:solidFill>
                <a:latin typeface="Arial"/>
                <a:cs typeface="Arial"/>
              </a:rPr>
              <a:t> </a:t>
            </a:r>
            <a:r>
              <a:rPr sz="1800" spc="-20" dirty="0">
                <a:solidFill>
                  <a:srgbClr val="1C1C1C"/>
                </a:solidFill>
                <a:latin typeface="Arial"/>
                <a:cs typeface="Arial"/>
              </a:rPr>
              <a:t>Themenfeldern,</a:t>
            </a:r>
            <a:endParaRPr sz="1800" dirty="0">
              <a:latin typeface="Arial"/>
              <a:cs typeface="Arial"/>
            </a:endParaRPr>
          </a:p>
          <a:p>
            <a:pPr marL="355600" marR="68580" indent="-342900">
              <a:lnSpc>
                <a:spcPts val="2100"/>
              </a:lnSpc>
              <a:spcBef>
                <a:spcPts val="660"/>
              </a:spcBef>
              <a:buClr>
                <a:srgbClr val="004799"/>
              </a:buClr>
              <a:buChar char="●"/>
              <a:tabLst>
                <a:tab pos="355600" algn="l"/>
              </a:tabLst>
            </a:pPr>
            <a:r>
              <a:rPr sz="1800" spc="-15" dirty="0">
                <a:solidFill>
                  <a:srgbClr val="1C1C1C"/>
                </a:solidFill>
                <a:latin typeface="Arial"/>
                <a:cs typeface="Arial"/>
              </a:rPr>
              <a:t>Metasuche: </a:t>
            </a:r>
            <a:r>
              <a:rPr sz="1800" spc="-5" dirty="0">
                <a:solidFill>
                  <a:srgbClr val="1C1C1C"/>
                </a:solidFill>
                <a:latin typeface="Arial"/>
                <a:cs typeface="Arial"/>
              </a:rPr>
              <a:t>Zugang zu </a:t>
            </a:r>
            <a:r>
              <a:rPr sz="1800" spc="-20" dirty="0">
                <a:solidFill>
                  <a:srgbClr val="1C1C1C"/>
                </a:solidFill>
                <a:latin typeface="Arial"/>
                <a:cs typeface="Arial"/>
              </a:rPr>
              <a:t>einer Vielzahl </a:t>
            </a:r>
            <a:r>
              <a:rPr sz="1800" spc="-5" dirty="0">
                <a:solidFill>
                  <a:srgbClr val="1C1C1C"/>
                </a:solidFill>
                <a:latin typeface="Arial"/>
                <a:cs typeface="Arial"/>
              </a:rPr>
              <a:t>an Datenbanken der </a:t>
            </a:r>
            <a:r>
              <a:rPr sz="1800" spc="-20" dirty="0">
                <a:solidFill>
                  <a:srgbClr val="1C1C1C"/>
                </a:solidFill>
                <a:latin typeface="Arial"/>
                <a:cs typeface="Arial"/>
              </a:rPr>
              <a:t>Pädagogik/</a:t>
            </a:r>
            <a:r>
              <a:rPr sz="1800" spc="-20" dirty="0">
                <a:latin typeface="Arial"/>
                <a:cs typeface="Arial"/>
              </a:rPr>
              <a:t>Literatur,  </a:t>
            </a:r>
            <a:r>
              <a:rPr sz="1800" spc="-15" dirty="0">
                <a:latin typeface="Arial"/>
                <a:cs typeface="Arial"/>
              </a:rPr>
              <a:t>Online-Ressourcen, </a:t>
            </a:r>
            <a:r>
              <a:rPr sz="1800" spc="-5" dirty="0">
                <a:latin typeface="Arial"/>
                <a:cs typeface="Arial"/>
              </a:rPr>
              <a:t>Fakten, </a:t>
            </a:r>
            <a:r>
              <a:rPr sz="1800" spc="-20" dirty="0">
                <a:latin typeface="Arial"/>
                <a:cs typeface="Arial"/>
              </a:rPr>
              <a:t>Medienkataloge, </a:t>
            </a:r>
            <a:r>
              <a:rPr sz="1800" spc="-15" dirty="0">
                <a:latin typeface="Arial"/>
                <a:cs typeface="Arial"/>
              </a:rPr>
              <a:t>Bildungsgeschichte,  </a:t>
            </a:r>
            <a:r>
              <a:rPr sz="1800" spc="-20" dirty="0">
                <a:latin typeface="Arial"/>
                <a:cs typeface="Arial"/>
              </a:rPr>
              <a:t>internationale</a:t>
            </a:r>
            <a:r>
              <a:rPr sz="1800" spc="40" dirty="0">
                <a:latin typeface="Arial"/>
                <a:cs typeface="Arial"/>
              </a:rPr>
              <a:t> </a:t>
            </a:r>
            <a:r>
              <a:rPr sz="1800" spc="-30" dirty="0">
                <a:latin typeface="Arial"/>
                <a:cs typeface="Arial"/>
              </a:rPr>
              <a:t>Quellen,</a:t>
            </a:r>
            <a:endParaRPr sz="1800" dirty="0">
              <a:latin typeface="Arial"/>
              <a:cs typeface="Arial"/>
            </a:endParaRPr>
          </a:p>
          <a:p>
            <a:pPr marL="355600" marR="5080" indent="-342900">
              <a:lnSpc>
                <a:spcPts val="2100"/>
              </a:lnSpc>
              <a:spcBef>
                <a:spcPts val="695"/>
              </a:spcBef>
              <a:buClr>
                <a:srgbClr val="004799"/>
              </a:buClr>
              <a:buChar char="●"/>
              <a:tabLst>
                <a:tab pos="355600" algn="l"/>
              </a:tabLst>
            </a:pPr>
            <a:r>
              <a:rPr sz="1800" spc="-5" dirty="0">
                <a:solidFill>
                  <a:srgbClr val="1C1C1C"/>
                </a:solidFill>
                <a:latin typeface="Arial"/>
                <a:cs typeface="Arial"/>
              </a:rPr>
              <a:t>Forschungsführer: nach </a:t>
            </a:r>
            <a:r>
              <a:rPr sz="1800" spc="-40" dirty="0">
                <a:solidFill>
                  <a:srgbClr val="1C1C1C"/>
                </a:solidFill>
                <a:latin typeface="Arial"/>
                <a:cs typeface="Arial"/>
              </a:rPr>
              <a:t>Teildisziplinen </a:t>
            </a:r>
            <a:r>
              <a:rPr sz="1800" spc="-5" dirty="0">
                <a:solidFill>
                  <a:srgbClr val="1C1C1C"/>
                </a:solidFill>
                <a:latin typeface="Arial"/>
                <a:cs typeface="Arial"/>
              </a:rPr>
              <a:t>der </a:t>
            </a:r>
            <a:r>
              <a:rPr sz="1800" spc="-15" dirty="0">
                <a:solidFill>
                  <a:srgbClr val="1C1C1C"/>
                </a:solidFill>
                <a:latin typeface="Arial"/>
                <a:cs typeface="Arial"/>
              </a:rPr>
              <a:t>Pädagogik gegliederte </a:t>
            </a:r>
            <a:r>
              <a:rPr sz="1800" spc="-5" dirty="0">
                <a:solidFill>
                  <a:srgbClr val="1C1C1C"/>
                </a:solidFill>
                <a:latin typeface="Arial"/>
                <a:cs typeface="Arial"/>
              </a:rPr>
              <a:t>Informationen  zu Institutionen, </a:t>
            </a:r>
            <a:r>
              <a:rPr sz="1800" spc="-20" dirty="0">
                <a:solidFill>
                  <a:srgbClr val="1C1C1C"/>
                </a:solidFill>
                <a:latin typeface="Arial"/>
                <a:cs typeface="Arial"/>
              </a:rPr>
              <a:t>Personen </a:t>
            </a:r>
            <a:r>
              <a:rPr sz="1800" spc="-5" dirty="0">
                <a:solidFill>
                  <a:srgbClr val="1C1C1C"/>
                </a:solidFill>
                <a:latin typeface="Arial"/>
                <a:cs typeface="Arial"/>
              </a:rPr>
              <a:t>und</a:t>
            </a:r>
            <a:r>
              <a:rPr sz="1800" spc="45" dirty="0">
                <a:solidFill>
                  <a:srgbClr val="1C1C1C"/>
                </a:solidFill>
                <a:latin typeface="Arial"/>
                <a:cs typeface="Arial"/>
              </a:rPr>
              <a:t> </a:t>
            </a:r>
            <a:r>
              <a:rPr sz="1800" spc="-5" dirty="0">
                <a:solidFill>
                  <a:srgbClr val="1C1C1C"/>
                </a:solidFill>
                <a:latin typeface="Arial"/>
                <a:cs typeface="Arial"/>
              </a:rPr>
              <a:t>Projekten.</a:t>
            </a:r>
            <a:endParaRPr sz="1800" dirty="0">
              <a:latin typeface="Arial"/>
              <a:cs typeface="Arial"/>
            </a:endParaRPr>
          </a:p>
          <a:p>
            <a:pPr>
              <a:lnSpc>
                <a:spcPct val="100000"/>
              </a:lnSpc>
            </a:pPr>
            <a:endParaRPr sz="2000" dirty="0">
              <a:latin typeface="Arial"/>
              <a:cs typeface="Arial"/>
            </a:endParaRPr>
          </a:p>
          <a:p>
            <a:pPr marL="349250" algn="ctr">
              <a:lnSpc>
                <a:spcPts val="2130"/>
              </a:lnSpc>
              <a:spcBef>
                <a:spcPts val="1180"/>
              </a:spcBef>
            </a:pPr>
            <a:r>
              <a:rPr sz="1800" b="1" spc="-5" dirty="0">
                <a:latin typeface="Arial"/>
                <a:cs typeface="Arial"/>
              </a:rPr>
              <a:t>Hier </a:t>
            </a:r>
            <a:r>
              <a:rPr sz="1800" b="1" dirty="0">
                <a:latin typeface="Arial"/>
                <a:cs typeface="Arial"/>
              </a:rPr>
              <a:t>finden Sie einen zentralen </a:t>
            </a:r>
            <a:r>
              <a:rPr sz="1800" b="1" spc="-5" dirty="0">
                <a:latin typeface="Arial"/>
                <a:cs typeface="Arial"/>
              </a:rPr>
              <a:t>Einstieg </a:t>
            </a:r>
            <a:r>
              <a:rPr sz="1800" b="1" dirty="0">
                <a:latin typeface="Arial"/>
                <a:cs typeface="Arial"/>
              </a:rPr>
              <a:t>in </a:t>
            </a:r>
            <a:r>
              <a:rPr sz="1800" b="1" spc="-5" dirty="0">
                <a:latin typeface="Arial"/>
                <a:cs typeface="Arial"/>
              </a:rPr>
              <a:t>erziehungs-</a:t>
            </a:r>
            <a:r>
              <a:rPr sz="1800" b="1" spc="-385" dirty="0">
                <a:latin typeface="Arial"/>
                <a:cs typeface="Arial"/>
              </a:rPr>
              <a:t> </a:t>
            </a:r>
            <a:r>
              <a:rPr sz="1800" b="1" dirty="0">
                <a:latin typeface="Arial"/>
                <a:cs typeface="Arial"/>
              </a:rPr>
              <a:t>und</a:t>
            </a:r>
            <a:endParaRPr sz="1800" dirty="0">
              <a:latin typeface="Arial"/>
              <a:cs typeface="Arial"/>
            </a:endParaRPr>
          </a:p>
          <a:p>
            <a:pPr marR="73660" algn="ctr">
              <a:lnSpc>
                <a:spcPts val="2130"/>
              </a:lnSpc>
            </a:pPr>
            <a:r>
              <a:rPr sz="1800" b="1" spc="-15" dirty="0">
                <a:latin typeface="Arial"/>
                <a:cs typeface="Arial"/>
              </a:rPr>
              <a:t>bildungswissenschaftliche Fachinformationen!</a:t>
            </a:r>
            <a:endParaRPr sz="18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5122" y="1334261"/>
            <a:ext cx="8119745"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a:t>
            </a:r>
            <a:r>
              <a:rPr dirty="0"/>
              <a:t>und Literaturempfehlungen</a:t>
            </a:r>
            <a:r>
              <a:rPr spc="-405" dirty="0"/>
              <a:t> </a:t>
            </a:r>
            <a:r>
              <a:rPr spc="-5" dirty="0"/>
              <a:t>(2/</a:t>
            </a:r>
            <a:r>
              <a:rPr lang="de-DE" spc="-5" dirty="0"/>
              <a:t>9</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24</a:t>
            </a:fld>
            <a:endParaRPr lang="de-DE"/>
          </a:p>
        </p:txBody>
      </p:sp>
      <p:sp>
        <p:nvSpPr>
          <p:cNvPr id="4" name="Textfeld 3">
            <a:extLst>
              <a:ext uri="{FF2B5EF4-FFF2-40B4-BE49-F238E27FC236}">
                <a16:creationId xmlns:a16="http://schemas.microsoft.com/office/drawing/2014/main" xmlns="" id="{6543B6AC-135F-150B-F2F9-E080843AEFF0}"/>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843783" y="2060448"/>
            <a:ext cx="2951988" cy="729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58824" y="2852927"/>
            <a:ext cx="6550152" cy="327355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95122" y="1334261"/>
            <a:ext cx="8119745"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a:t>
            </a:r>
            <a:r>
              <a:rPr dirty="0"/>
              <a:t>und Literaturempfehlungen</a:t>
            </a:r>
            <a:r>
              <a:rPr spc="-405" dirty="0"/>
              <a:t> </a:t>
            </a:r>
            <a:r>
              <a:rPr spc="-5" dirty="0"/>
              <a:t>(3/</a:t>
            </a:r>
            <a:r>
              <a:rPr lang="de-DE" spc="-5" dirty="0"/>
              <a:t>9</a:t>
            </a:r>
            <a:r>
              <a:rPr spc="-5" dirty="0"/>
              <a:t>)</a:t>
            </a:r>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9" name="Foliennummernplatzhalter 8"/>
          <p:cNvSpPr>
            <a:spLocks noGrp="1"/>
          </p:cNvSpPr>
          <p:nvPr>
            <p:ph type="sldNum" sz="quarter" idx="7"/>
          </p:nvPr>
        </p:nvSpPr>
        <p:spPr/>
        <p:txBody>
          <a:bodyPr/>
          <a:lstStyle/>
          <a:p>
            <a:fld id="{B6F15528-21DE-4FAA-801E-634DDDAF4B2B}" type="slidenum">
              <a:rPr lang="de-DE" smtClean="0"/>
              <a:t>25</a:t>
            </a:fld>
            <a:endParaRPr lang="de-DE"/>
          </a:p>
        </p:txBody>
      </p:sp>
      <p:sp>
        <p:nvSpPr>
          <p:cNvPr id="5" name="Textfeld 4">
            <a:extLst>
              <a:ext uri="{FF2B5EF4-FFF2-40B4-BE49-F238E27FC236}">
                <a16:creationId xmlns:a16="http://schemas.microsoft.com/office/drawing/2014/main" xmlns="" id="{74A42AF1-C9F9-7490-9365-B8EEBB944615}"/>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
        <p:nvSpPr>
          <p:cNvPr id="10" name="object 6">
            <a:extLst>
              <a:ext uri="{FF2B5EF4-FFF2-40B4-BE49-F238E27FC236}">
                <a16:creationId xmlns:a16="http://schemas.microsoft.com/office/drawing/2014/main" xmlns="" id="{6F6DA2AF-FB55-7357-0AC9-04B938DB2947}"/>
              </a:ext>
            </a:extLst>
          </p:cNvPr>
          <p:cNvSpPr txBox="1">
            <a:spLocks noGrp="1"/>
          </p:cNvSpPr>
          <p:nvPr>
            <p:ph type="ftr" sz="quarter" idx="5"/>
          </p:nvPr>
        </p:nvSpPr>
        <p:spPr>
          <a:xfrm>
            <a:off x="1940814" y="6636573"/>
            <a:ext cx="1782445" cy="149859"/>
          </a:xfrm>
          <a:prstGeom prst="rect">
            <a:avLst/>
          </a:prstGeom>
        </p:spPr>
        <p:txBody>
          <a:bodyPr vert="horz" wrap="square" lIns="0" tIns="13335" rIns="0" bIns="0" rtlCol="0">
            <a:spAutoFit/>
          </a:bodyPr>
          <a:lstStyle/>
          <a:p>
            <a:pPr marL="12700">
              <a:lnSpc>
                <a:spcPct val="100000"/>
              </a:lnSpc>
              <a:spcBef>
                <a:spcPts val="105"/>
              </a:spcBef>
            </a:pPr>
            <a:r>
              <a:rPr dirty="0"/>
              <a:t>© 2020 UNIVERSITÄT</a:t>
            </a:r>
            <a:r>
              <a:rPr spc="-60" dirty="0"/>
              <a:t> </a:t>
            </a:r>
            <a:r>
              <a:rPr dirty="0"/>
              <a:t>ROSTOCK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895600" y="2189988"/>
            <a:ext cx="2953512" cy="72999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83336" y="3435096"/>
            <a:ext cx="7577328" cy="2557272"/>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95122" y="1334261"/>
            <a:ext cx="8120380"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und </a:t>
            </a:r>
            <a:r>
              <a:rPr dirty="0"/>
              <a:t>Literaturempfehlungen</a:t>
            </a:r>
            <a:r>
              <a:rPr spc="-395" dirty="0"/>
              <a:t> </a:t>
            </a:r>
            <a:r>
              <a:rPr spc="-5" dirty="0"/>
              <a:t>(4/</a:t>
            </a:r>
            <a:r>
              <a:rPr lang="de-DE" spc="-5" dirty="0"/>
              <a:t>9</a:t>
            </a:r>
            <a:r>
              <a:rPr spc="-5" dirty="0"/>
              <a:t>)</a:t>
            </a:r>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9" name="Foliennummernplatzhalter 8"/>
          <p:cNvSpPr>
            <a:spLocks noGrp="1"/>
          </p:cNvSpPr>
          <p:nvPr>
            <p:ph type="sldNum" sz="quarter" idx="7"/>
          </p:nvPr>
        </p:nvSpPr>
        <p:spPr/>
        <p:txBody>
          <a:bodyPr/>
          <a:lstStyle/>
          <a:p>
            <a:fld id="{B6F15528-21DE-4FAA-801E-634DDDAF4B2B}" type="slidenum">
              <a:rPr lang="de-DE" smtClean="0"/>
              <a:t>26</a:t>
            </a:fld>
            <a:endParaRPr lang="de-DE"/>
          </a:p>
        </p:txBody>
      </p:sp>
      <p:sp>
        <p:nvSpPr>
          <p:cNvPr id="5" name="Textfeld 4">
            <a:extLst>
              <a:ext uri="{FF2B5EF4-FFF2-40B4-BE49-F238E27FC236}">
                <a16:creationId xmlns:a16="http://schemas.microsoft.com/office/drawing/2014/main" xmlns="" id="{EA7BA0E0-E17B-16F4-4669-29C175C8D426}"/>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
        <p:nvSpPr>
          <p:cNvPr id="10" name="object 6">
            <a:extLst>
              <a:ext uri="{FF2B5EF4-FFF2-40B4-BE49-F238E27FC236}">
                <a16:creationId xmlns:a16="http://schemas.microsoft.com/office/drawing/2014/main" xmlns="" id="{74F87675-2165-4FFD-FBC4-92C8AAF38AFE}"/>
              </a:ext>
            </a:extLst>
          </p:cNvPr>
          <p:cNvSpPr txBox="1">
            <a:spLocks noGrp="1"/>
          </p:cNvSpPr>
          <p:nvPr>
            <p:ph type="ftr" sz="quarter" idx="5"/>
          </p:nvPr>
        </p:nvSpPr>
        <p:spPr>
          <a:xfrm>
            <a:off x="1940814" y="6636573"/>
            <a:ext cx="1782445" cy="149859"/>
          </a:xfrm>
          <a:prstGeom prst="rect">
            <a:avLst/>
          </a:prstGeom>
        </p:spPr>
        <p:txBody>
          <a:bodyPr vert="horz" wrap="square" lIns="0" tIns="13335" rIns="0" bIns="0" rtlCol="0">
            <a:spAutoFit/>
          </a:bodyPr>
          <a:lstStyle/>
          <a:p>
            <a:pPr marL="12700">
              <a:lnSpc>
                <a:spcPct val="100000"/>
              </a:lnSpc>
              <a:spcBef>
                <a:spcPts val="105"/>
              </a:spcBef>
            </a:pPr>
            <a:r>
              <a:rPr dirty="0"/>
              <a:t>© 2020 UNIVERSITÄT</a:t>
            </a:r>
            <a:r>
              <a:rPr spc="-60" dirty="0"/>
              <a:t> </a:t>
            </a:r>
            <a:r>
              <a:rPr dirty="0"/>
              <a:t>ROSTOCK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895600" y="2189988"/>
            <a:ext cx="2953512" cy="72999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716023" y="3429000"/>
            <a:ext cx="6016752" cy="2697480"/>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95122" y="1334261"/>
            <a:ext cx="8120380"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und </a:t>
            </a:r>
            <a:r>
              <a:rPr dirty="0"/>
              <a:t>Literaturempfehlungen</a:t>
            </a:r>
            <a:r>
              <a:rPr spc="-395" dirty="0"/>
              <a:t> </a:t>
            </a:r>
            <a:r>
              <a:rPr spc="-5" dirty="0"/>
              <a:t>(5/</a:t>
            </a:r>
            <a:r>
              <a:rPr lang="de-DE" spc="-5" dirty="0"/>
              <a:t>9</a:t>
            </a:r>
            <a:r>
              <a:rPr spc="-5" dirty="0"/>
              <a:t>)</a:t>
            </a:r>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9" name="Foliennummernplatzhalter 8"/>
          <p:cNvSpPr>
            <a:spLocks noGrp="1"/>
          </p:cNvSpPr>
          <p:nvPr>
            <p:ph type="sldNum" sz="quarter" idx="7"/>
          </p:nvPr>
        </p:nvSpPr>
        <p:spPr/>
        <p:txBody>
          <a:bodyPr/>
          <a:lstStyle/>
          <a:p>
            <a:fld id="{B6F15528-21DE-4FAA-801E-634DDDAF4B2B}" type="slidenum">
              <a:rPr lang="de-DE" smtClean="0"/>
              <a:t>27</a:t>
            </a:fld>
            <a:endParaRPr lang="de-DE"/>
          </a:p>
        </p:txBody>
      </p:sp>
      <p:sp>
        <p:nvSpPr>
          <p:cNvPr id="5" name="Textfeld 4">
            <a:extLst>
              <a:ext uri="{FF2B5EF4-FFF2-40B4-BE49-F238E27FC236}">
                <a16:creationId xmlns:a16="http://schemas.microsoft.com/office/drawing/2014/main" xmlns="" id="{1DADCAFD-0F3E-08E3-EAAD-8F0752ED05D7}"/>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
        <p:nvSpPr>
          <p:cNvPr id="10" name="object 6">
            <a:extLst>
              <a:ext uri="{FF2B5EF4-FFF2-40B4-BE49-F238E27FC236}">
                <a16:creationId xmlns:a16="http://schemas.microsoft.com/office/drawing/2014/main" xmlns="" id="{4AF3BA7F-64B1-5243-0D2B-5DC560DFE26E}"/>
              </a:ext>
            </a:extLst>
          </p:cNvPr>
          <p:cNvSpPr txBox="1">
            <a:spLocks noGrp="1"/>
          </p:cNvSpPr>
          <p:nvPr>
            <p:ph type="ftr" sz="quarter" idx="5"/>
          </p:nvPr>
        </p:nvSpPr>
        <p:spPr>
          <a:xfrm>
            <a:off x="1940814" y="6636573"/>
            <a:ext cx="1782445" cy="149859"/>
          </a:xfrm>
          <a:prstGeom prst="rect">
            <a:avLst/>
          </a:prstGeom>
        </p:spPr>
        <p:txBody>
          <a:bodyPr vert="horz" wrap="square" lIns="0" tIns="13335" rIns="0" bIns="0" rtlCol="0">
            <a:spAutoFit/>
          </a:bodyPr>
          <a:lstStyle/>
          <a:p>
            <a:pPr marL="12700">
              <a:lnSpc>
                <a:spcPct val="100000"/>
              </a:lnSpc>
              <a:spcBef>
                <a:spcPts val="105"/>
              </a:spcBef>
            </a:pPr>
            <a:r>
              <a:rPr dirty="0"/>
              <a:t>© 2020 UNIVERSITÄT</a:t>
            </a:r>
            <a:r>
              <a:rPr spc="-60" dirty="0"/>
              <a:t> </a:t>
            </a:r>
            <a:r>
              <a:rPr dirty="0"/>
              <a:t>ROSTOCK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95122" y="1895982"/>
            <a:ext cx="7105650" cy="2929648"/>
          </a:xfrm>
          <a:prstGeom prst="rect">
            <a:avLst/>
          </a:prstGeom>
        </p:spPr>
        <p:txBody>
          <a:bodyPr vert="horz" wrap="square" lIns="0" tIns="13335" rIns="0" bIns="0" rtlCol="0">
            <a:spAutoFit/>
          </a:bodyPr>
          <a:lstStyle/>
          <a:p>
            <a:pPr marL="355600" indent="-342900">
              <a:lnSpc>
                <a:spcPct val="100000"/>
              </a:lnSpc>
              <a:spcBef>
                <a:spcPts val="105"/>
              </a:spcBef>
              <a:buClr>
                <a:srgbClr val="004799"/>
              </a:buClr>
              <a:buFont typeface="Wingdings"/>
              <a:buChar char="⚫"/>
              <a:tabLst>
                <a:tab pos="354965" algn="l"/>
                <a:tab pos="355600" algn="l"/>
              </a:tabLst>
            </a:pPr>
            <a:r>
              <a:rPr sz="2000" spc="-15" dirty="0">
                <a:latin typeface="Arial"/>
                <a:cs typeface="Arial"/>
              </a:rPr>
              <a:t>Weitere</a:t>
            </a:r>
            <a:r>
              <a:rPr sz="2000" spc="-265" dirty="0">
                <a:latin typeface="Arial"/>
                <a:cs typeface="Arial"/>
              </a:rPr>
              <a:t> </a:t>
            </a:r>
            <a:r>
              <a:rPr sz="2000" spc="-10" dirty="0">
                <a:latin typeface="Arial"/>
                <a:cs typeface="Arial"/>
              </a:rPr>
              <a:t>Recherchemöglichkeiten:</a:t>
            </a:r>
            <a:endParaRPr sz="2000" dirty="0">
              <a:latin typeface="Arial"/>
              <a:cs typeface="Arial"/>
            </a:endParaRPr>
          </a:p>
          <a:p>
            <a:pPr>
              <a:lnSpc>
                <a:spcPct val="100000"/>
              </a:lnSpc>
              <a:spcBef>
                <a:spcPts val="45"/>
              </a:spcBef>
              <a:buClr>
                <a:srgbClr val="004799"/>
              </a:buClr>
              <a:buFont typeface="Wingdings"/>
              <a:buChar char="⚫"/>
            </a:pPr>
            <a:endParaRPr sz="1700" dirty="0">
              <a:latin typeface="Arial"/>
              <a:cs typeface="Arial"/>
            </a:endParaRPr>
          </a:p>
          <a:p>
            <a:pPr marL="756285" lvl="1" indent="-287655">
              <a:lnSpc>
                <a:spcPct val="100000"/>
              </a:lnSpc>
              <a:buClr>
                <a:srgbClr val="004799"/>
              </a:buClr>
              <a:buSzPct val="50000"/>
              <a:buFont typeface="Wingdings"/>
              <a:buChar char="⚫"/>
              <a:tabLst>
                <a:tab pos="756285" algn="l"/>
                <a:tab pos="756920" algn="l"/>
              </a:tabLst>
            </a:pPr>
            <a:r>
              <a:rPr sz="2000" dirty="0" err="1">
                <a:latin typeface="Arial"/>
                <a:cs typeface="Arial"/>
              </a:rPr>
              <a:t>Deutscher</a:t>
            </a:r>
            <a:r>
              <a:rPr sz="2000" spc="-95" dirty="0">
                <a:latin typeface="Arial"/>
                <a:cs typeface="Arial"/>
              </a:rPr>
              <a:t> </a:t>
            </a:r>
            <a:r>
              <a:rPr sz="2000" dirty="0" err="1" smtClean="0">
                <a:latin typeface="Arial"/>
                <a:cs typeface="Arial"/>
              </a:rPr>
              <a:t>Bildungsserver</a:t>
            </a:r>
            <a:r>
              <a:rPr lang="de-DE" sz="2000" dirty="0" smtClean="0">
                <a:latin typeface="Arial"/>
                <a:cs typeface="Arial"/>
              </a:rPr>
              <a:t>,</a:t>
            </a:r>
            <a:endParaRPr lang="de-DE" sz="2000" dirty="0">
              <a:latin typeface="Arial"/>
              <a:cs typeface="Arial"/>
            </a:endParaRPr>
          </a:p>
          <a:p>
            <a:pPr marL="756285" lvl="1" indent="-287655">
              <a:lnSpc>
                <a:spcPct val="100000"/>
              </a:lnSpc>
              <a:buClr>
                <a:srgbClr val="004799"/>
              </a:buClr>
              <a:buSzPct val="50000"/>
              <a:buFont typeface="Wingdings"/>
              <a:buChar char="⚫"/>
              <a:tabLst>
                <a:tab pos="756285" algn="l"/>
                <a:tab pos="756920" algn="l"/>
              </a:tabLst>
            </a:pPr>
            <a:r>
              <a:rPr lang="de-DE" sz="2000" dirty="0" err="1">
                <a:latin typeface="Arial"/>
                <a:cs typeface="Arial"/>
              </a:rPr>
              <a:t>DigiBib</a:t>
            </a:r>
            <a:r>
              <a:rPr lang="de-DE" sz="2000" dirty="0">
                <a:latin typeface="Arial"/>
                <a:cs typeface="Arial"/>
              </a:rPr>
              <a:t> – </a:t>
            </a:r>
            <a:r>
              <a:rPr lang="de-DE" sz="2000" dirty="0" smtClean="0">
                <a:latin typeface="Arial"/>
                <a:cs typeface="Arial"/>
              </a:rPr>
              <a:t>digibib.net,</a:t>
            </a:r>
            <a:endParaRPr sz="2000" dirty="0">
              <a:latin typeface="Arial"/>
              <a:cs typeface="Arial"/>
            </a:endParaRPr>
          </a:p>
          <a:p>
            <a:pPr marL="756285" marR="200660" lvl="1" indent="-287020">
              <a:lnSpc>
                <a:spcPct val="100000"/>
              </a:lnSpc>
              <a:spcBef>
                <a:spcPts val="495"/>
              </a:spcBef>
              <a:buClr>
                <a:srgbClr val="004799"/>
              </a:buClr>
              <a:buSzPct val="50000"/>
              <a:buFont typeface="Wingdings"/>
              <a:buChar char="⚫"/>
              <a:tabLst>
                <a:tab pos="756285" algn="l"/>
                <a:tab pos="756920" algn="l"/>
              </a:tabLst>
            </a:pPr>
            <a:r>
              <a:rPr sz="2000" spc="-10" dirty="0">
                <a:latin typeface="Arial"/>
                <a:cs typeface="Arial"/>
              </a:rPr>
              <a:t>Gemeinsamer </a:t>
            </a:r>
            <a:r>
              <a:rPr sz="2000" spc="-25" dirty="0">
                <a:latin typeface="Arial"/>
                <a:cs typeface="Arial"/>
              </a:rPr>
              <a:t>Verbundkatalog </a:t>
            </a:r>
            <a:r>
              <a:rPr sz="2000" dirty="0">
                <a:latin typeface="Arial"/>
                <a:cs typeface="Arial"/>
              </a:rPr>
              <a:t>(GBV) für </a:t>
            </a:r>
            <a:r>
              <a:rPr sz="2000" spc="-5" dirty="0">
                <a:latin typeface="Arial"/>
                <a:cs typeface="Arial"/>
              </a:rPr>
              <a:t>Fernleihe</a:t>
            </a:r>
            <a:r>
              <a:rPr sz="2000" spc="-185" dirty="0">
                <a:latin typeface="Arial"/>
                <a:cs typeface="Arial"/>
              </a:rPr>
              <a:t> </a:t>
            </a:r>
            <a:r>
              <a:rPr sz="2000" dirty="0">
                <a:latin typeface="Arial"/>
                <a:cs typeface="Arial"/>
              </a:rPr>
              <a:t>und  </a:t>
            </a:r>
            <a:r>
              <a:rPr sz="2000" spc="-5" dirty="0" err="1" smtClean="0">
                <a:latin typeface="Arial"/>
                <a:cs typeface="Arial"/>
              </a:rPr>
              <a:t>Direktlieferdienste</a:t>
            </a:r>
            <a:r>
              <a:rPr lang="de-DE" sz="2000" spc="-5" dirty="0" smtClean="0">
                <a:latin typeface="Arial"/>
                <a:cs typeface="Arial"/>
              </a:rPr>
              <a:t>,</a:t>
            </a:r>
            <a:endParaRPr sz="2000" dirty="0">
              <a:latin typeface="Arial"/>
              <a:cs typeface="Arial"/>
            </a:endParaRPr>
          </a:p>
          <a:p>
            <a:pPr marL="756285" lvl="1" indent="-287655">
              <a:lnSpc>
                <a:spcPct val="100000"/>
              </a:lnSpc>
              <a:spcBef>
                <a:spcPts val="505"/>
              </a:spcBef>
              <a:buClr>
                <a:srgbClr val="004799"/>
              </a:buClr>
              <a:buSzPct val="50000"/>
              <a:buFont typeface="Wingdings"/>
              <a:buChar char="⚫"/>
              <a:tabLst>
                <a:tab pos="756285" algn="l"/>
                <a:tab pos="756920" algn="l"/>
              </a:tabLst>
            </a:pPr>
            <a:r>
              <a:rPr sz="2000" spc="-20" dirty="0">
                <a:latin typeface="Arial"/>
                <a:cs typeface="Arial"/>
              </a:rPr>
              <a:t>Verbundkatalog</a:t>
            </a:r>
            <a:r>
              <a:rPr sz="2000" spc="-80" dirty="0">
                <a:latin typeface="Arial"/>
                <a:cs typeface="Arial"/>
              </a:rPr>
              <a:t> </a:t>
            </a:r>
            <a:r>
              <a:rPr sz="2000" spc="-10" dirty="0">
                <a:latin typeface="Arial"/>
                <a:cs typeface="Arial"/>
              </a:rPr>
              <a:t>mit</a:t>
            </a:r>
            <a:r>
              <a:rPr sz="2000" spc="-165" dirty="0">
                <a:latin typeface="Arial"/>
                <a:cs typeface="Arial"/>
              </a:rPr>
              <a:t> </a:t>
            </a:r>
            <a:r>
              <a:rPr sz="2000" spc="-5" dirty="0">
                <a:latin typeface="Arial"/>
                <a:cs typeface="Arial"/>
              </a:rPr>
              <a:t>Aufsätzen</a:t>
            </a:r>
            <a:r>
              <a:rPr sz="2000" spc="-65" dirty="0">
                <a:latin typeface="Arial"/>
                <a:cs typeface="Arial"/>
              </a:rPr>
              <a:t> </a:t>
            </a:r>
            <a:r>
              <a:rPr sz="2000" dirty="0">
                <a:latin typeface="Arial"/>
                <a:cs typeface="Arial"/>
              </a:rPr>
              <a:t>(GVK</a:t>
            </a:r>
            <a:r>
              <a:rPr sz="2000" spc="-235" dirty="0">
                <a:latin typeface="Arial"/>
                <a:cs typeface="Arial"/>
              </a:rPr>
              <a:t> </a:t>
            </a:r>
            <a:r>
              <a:rPr sz="2000" spc="5" dirty="0" smtClean="0">
                <a:latin typeface="Arial"/>
                <a:cs typeface="Arial"/>
              </a:rPr>
              <a:t>+)</a:t>
            </a:r>
            <a:r>
              <a:rPr lang="de-DE" sz="2000" spc="5" dirty="0" smtClean="0">
                <a:latin typeface="Arial"/>
                <a:cs typeface="Arial"/>
              </a:rPr>
              <a:t>,</a:t>
            </a:r>
            <a:endParaRPr sz="2000" dirty="0">
              <a:latin typeface="Arial"/>
              <a:cs typeface="Arial"/>
            </a:endParaRPr>
          </a:p>
          <a:p>
            <a:pPr marL="756285" lvl="1" indent="-287655">
              <a:lnSpc>
                <a:spcPct val="100000"/>
              </a:lnSpc>
              <a:spcBef>
                <a:spcPts val="505"/>
              </a:spcBef>
              <a:buClr>
                <a:srgbClr val="004799"/>
              </a:buClr>
              <a:buSzPct val="50000"/>
              <a:buFont typeface="Wingdings"/>
              <a:buChar char="⚫"/>
              <a:tabLst>
                <a:tab pos="756285" algn="l"/>
                <a:tab pos="756920" algn="l"/>
              </a:tabLst>
            </a:pPr>
            <a:r>
              <a:rPr sz="2000" spc="-5" dirty="0">
                <a:latin typeface="Arial"/>
                <a:cs typeface="Arial"/>
              </a:rPr>
              <a:t>OLC-Online </a:t>
            </a:r>
            <a:r>
              <a:rPr sz="2000" dirty="0">
                <a:latin typeface="Arial"/>
                <a:cs typeface="Arial"/>
              </a:rPr>
              <a:t>Contents </a:t>
            </a:r>
            <a:r>
              <a:rPr sz="2000" spc="-5" dirty="0">
                <a:latin typeface="Arial"/>
                <a:cs typeface="Arial"/>
              </a:rPr>
              <a:t>(Datenbank </a:t>
            </a:r>
            <a:r>
              <a:rPr sz="2000" dirty="0">
                <a:latin typeface="Arial"/>
                <a:cs typeface="Arial"/>
              </a:rPr>
              <a:t>für</a:t>
            </a:r>
            <a:r>
              <a:rPr sz="2000" spc="-215" dirty="0">
                <a:latin typeface="Arial"/>
                <a:cs typeface="Arial"/>
              </a:rPr>
              <a:t> </a:t>
            </a:r>
            <a:r>
              <a:rPr sz="2000" spc="-15" dirty="0" err="1">
                <a:latin typeface="Arial"/>
                <a:cs typeface="Arial"/>
              </a:rPr>
              <a:t>Zeitschriftenartikel</a:t>
            </a:r>
            <a:r>
              <a:rPr sz="2000" spc="-15" dirty="0" smtClean="0">
                <a:latin typeface="Arial"/>
                <a:cs typeface="Arial"/>
              </a:rPr>
              <a:t>)</a:t>
            </a:r>
            <a:r>
              <a:rPr lang="de-DE" sz="2000" spc="-15" dirty="0" smtClean="0">
                <a:latin typeface="Arial"/>
                <a:cs typeface="Arial"/>
              </a:rPr>
              <a:t>.</a:t>
            </a:r>
            <a:endParaRPr sz="20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rPr dirty="0"/>
              <a:t>© 2020 UNIVERSITÄT</a:t>
            </a:r>
            <a:r>
              <a:rPr spc="-60" dirty="0"/>
              <a:t> </a:t>
            </a:r>
            <a:r>
              <a:rPr dirty="0"/>
              <a:t>ROSTOCK</a:t>
            </a:r>
          </a:p>
        </p:txBody>
      </p:sp>
      <p:sp>
        <p:nvSpPr>
          <p:cNvPr id="7" name="object 7"/>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p:nvPr/>
        </p:nvSpPr>
        <p:spPr>
          <a:xfrm>
            <a:off x="585622" y="4970526"/>
            <a:ext cx="7175500" cy="635635"/>
          </a:xfrm>
          <a:prstGeom prst="rect">
            <a:avLst/>
          </a:prstGeom>
        </p:spPr>
        <p:txBody>
          <a:bodyPr vert="horz" wrap="square" lIns="0" tIns="12700" rIns="0" bIns="0" rtlCol="0">
            <a:spAutoFit/>
          </a:bodyPr>
          <a:lstStyle/>
          <a:p>
            <a:pPr marL="1383030" marR="5080" indent="-1370965">
              <a:lnSpc>
                <a:spcPct val="100000"/>
              </a:lnSpc>
              <a:spcBef>
                <a:spcPts val="100"/>
              </a:spcBef>
            </a:pPr>
            <a:r>
              <a:rPr sz="2000" b="1" spc="-5" dirty="0">
                <a:latin typeface="Arial"/>
                <a:cs typeface="Arial"/>
              </a:rPr>
              <a:t>Wir akzeptieren </a:t>
            </a:r>
            <a:r>
              <a:rPr sz="2000" b="1" dirty="0">
                <a:latin typeface="Arial"/>
                <a:cs typeface="Arial"/>
              </a:rPr>
              <a:t>keine </a:t>
            </a:r>
            <a:r>
              <a:rPr sz="2000" b="1" spc="-5" dirty="0">
                <a:latin typeface="Arial"/>
                <a:cs typeface="Arial"/>
              </a:rPr>
              <a:t>Literaturlisten, </a:t>
            </a:r>
            <a:r>
              <a:rPr sz="2000" b="1" dirty="0">
                <a:latin typeface="Arial"/>
                <a:cs typeface="Arial"/>
              </a:rPr>
              <a:t>die über das Motiv</a:t>
            </a:r>
            <a:r>
              <a:rPr sz="2000" b="1" spc="-370" dirty="0">
                <a:latin typeface="Arial"/>
                <a:cs typeface="Arial"/>
              </a:rPr>
              <a:t> </a:t>
            </a:r>
            <a:r>
              <a:rPr sz="2000" b="1" dirty="0">
                <a:latin typeface="Arial"/>
                <a:cs typeface="Arial"/>
              </a:rPr>
              <a:t>der  </a:t>
            </a:r>
            <a:r>
              <a:rPr sz="2000" b="1" spc="-5" dirty="0">
                <a:latin typeface="Arial"/>
                <a:cs typeface="Arial"/>
              </a:rPr>
              <a:t>lokalen </a:t>
            </a:r>
            <a:r>
              <a:rPr sz="2000" b="1" spc="-20" dirty="0">
                <a:latin typeface="Arial"/>
                <a:cs typeface="Arial"/>
              </a:rPr>
              <a:t>Verfügbarkeit </a:t>
            </a:r>
            <a:r>
              <a:rPr sz="2000" b="1" spc="-10" dirty="0">
                <a:latin typeface="Arial"/>
                <a:cs typeface="Arial"/>
              </a:rPr>
              <a:t>erstellt</a:t>
            </a:r>
            <a:r>
              <a:rPr sz="2000" b="1" spc="-190" dirty="0">
                <a:latin typeface="Arial"/>
                <a:cs typeface="Arial"/>
              </a:rPr>
              <a:t> </a:t>
            </a:r>
            <a:r>
              <a:rPr sz="2000" b="1" spc="-60" dirty="0">
                <a:latin typeface="Arial"/>
                <a:cs typeface="Arial"/>
              </a:rPr>
              <a:t>wurden.</a:t>
            </a:r>
            <a:endParaRPr sz="2000" dirty="0">
              <a:latin typeface="Arial"/>
              <a:cs typeface="Arial"/>
            </a:endParaRPr>
          </a:p>
        </p:txBody>
      </p:sp>
      <p:sp>
        <p:nvSpPr>
          <p:cNvPr id="4" name="object 4"/>
          <p:cNvSpPr txBox="1">
            <a:spLocks noGrp="1"/>
          </p:cNvSpPr>
          <p:nvPr>
            <p:ph type="title"/>
          </p:nvPr>
        </p:nvSpPr>
        <p:spPr>
          <a:xfrm>
            <a:off x="395122" y="1334261"/>
            <a:ext cx="8119745"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a:t>
            </a:r>
            <a:r>
              <a:rPr dirty="0"/>
              <a:t>und Literaturempfehlungen</a:t>
            </a:r>
            <a:r>
              <a:rPr spc="-405" dirty="0"/>
              <a:t> </a:t>
            </a:r>
            <a:r>
              <a:rPr spc="-5" dirty="0"/>
              <a:t>(6/</a:t>
            </a:r>
            <a:r>
              <a:rPr lang="de-DE" spc="-5" dirty="0"/>
              <a:t>9</a:t>
            </a:r>
            <a:r>
              <a:rPr spc="-5" dirty="0"/>
              <a:t>)</a:t>
            </a:r>
          </a:p>
        </p:txBody>
      </p:sp>
      <p:sp>
        <p:nvSpPr>
          <p:cNvPr id="8" name="Foliennummernplatzhalter 7"/>
          <p:cNvSpPr>
            <a:spLocks noGrp="1"/>
          </p:cNvSpPr>
          <p:nvPr>
            <p:ph type="sldNum" sz="quarter" idx="7"/>
          </p:nvPr>
        </p:nvSpPr>
        <p:spPr/>
        <p:txBody>
          <a:bodyPr/>
          <a:lstStyle/>
          <a:p>
            <a:fld id="{B6F15528-21DE-4FAA-801E-634DDDAF4B2B}" type="slidenum">
              <a:rPr lang="de-DE" smtClean="0"/>
              <a:t>28</a:t>
            </a:fld>
            <a:endParaRPr lang="de-DE"/>
          </a:p>
        </p:txBody>
      </p:sp>
      <p:sp>
        <p:nvSpPr>
          <p:cNvPr id="5" name="Textfeld 4">
            <a:extLst>
              <a:ext uri="{FF2B5EF4-FFF2-40B4-BE49-F238E27FC236}">
                <a16:creationId xmlns:a16="http://schemas.microsoft.com/office/drawing/2014/main" xmlns="" id="{79E3C58F-8E12-C7FB-7302-1E5625720FFC}"/>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12800" y="1757341"/>
            <a:ext cx="8131809" cy="4741545"/>
          </a:xfrm>
          <a:prstGeom prst="rect">
            <a:avLst/>
          </a:prstGeom>
        </p:spPr>
        <p:txBody>
          <a:bodyPr vert="horz" wrap="square" lIns="0" tIns="74930" rIns="0" bIns="0" rtlCol="0">
            <a:spAutoFit/>
          </a:bodyPr>
          <a:lstStyle/>
          <a:p>
            <a:pPr marL="12700">
              <a:lnSpc>
                <a:spcPct val="100000"/>
              </a:lnSpc>
              <a:spcBef>
                <a:spcPts val="590"/>
              </a:spcBef>
            </a:pPr>
            <a:r>
              <a:rPr sz="1600" spc="-15" dirty="0">
                <a:latin typeface="Arial"/>
                <a:cs typeface="Arial"/>
              </a:rPr>
              <a:t>Übersichten</a:t>
            </a:r>
            <a:r>
              <a:rPr sz="1600" spc="-55" dirty="0">
                <a:latin typeface="Arial"/>
                <a:cs typeface="Arial"/>
              </a:rPr>
              <a:t> </a:t>
            </a:r>
            <a:r>
              <a:rPr sz="1600" spc="-5" dirty="0">
                <a:latin typeface="Arial"/>
                <a:cs typeface="Arial"/>
              </a:rPr>
              <a:t>über</a:t>
            </a:r>
            <a:r>
              <a:rPr sz="1600" spc="-110" dirty="0">
                <a:latin typeface="Arial"/>
                <a:cs typeface="Arial"/>
              </a:rPr>
              <a:t> </a:t>
            </a:r>
            <a:r>
              <a:rPr sz="1600" spc="-5" dirty="0">
                <a:latin typeface="Arial"/>
                <a:cs typeface="Arial"/>
              </a:rPr>
              <a:t>Themen</a:t>
            </a:r>
            <a:r>
              <a:rPr sz="1600" spc="-60" dirty="0">
                <a:latin typeface="Arial"/>
                <a:cs typeface="Arial"/>
              </a:rPr>
              <a:t> </a:t>
            </a:r>
            <a:r>
              <a:rPr sz="1600" spc="-5" dirty="0">
                <a:latin typeface="Arial"/>
                <a:cs typeface="Arial"/>
              </a:rPr>
              <a:t>der</a:t>
            </a:r>
            <a:r>
              <a:rPr sz="1600" spc="-30" dirty="0">
                <a:latin typeface="Arial"/>
                <a:cs typeface="Arial"/>
              </a:rPr>
              <a:t> </a:t>
            </a:r>
            <a:r>
              <a:rPr sz="1600" spc="-15" dirty="0">
                <a:latin typeface="Arial"/>
                <a:cs typeface="Arial"/>
              </a:rPr>
              <a:t>Schulpädagogik</a:t>
            </a:r>
            <a:r>
              <a:rPr sz="1600" spc="-80" dirty="0">
                <a:latin typeface="Arial"/>
                <a:cs typeface="Arial"/>
              </a:rPr>
              <a:t> </a:t>
            </a:r>
            <a:r>
              <a:rPr sz="1600" spc="-5" dirty="0">
                <a:latin typeface="Arial"/>
                <a:cs typeface="Arial"/>
              </a:rPr>
              <a:t>finden</a:t>
            </a:r>
            <a:r>
              <a:rPr sz="1600" spc="-85" dirty="0">
                <a:latin typeface="Arial"/>
                <a:cs typeface="Arial"/>
              </a:rPr>
              <a:t> </a:t>
            </a:r>
            <a:r>
              <a:rPr sz="1600" spc="-5" dirty="0">
                <a:latin typeface="Arial"/>
                <a:cs typeface="Arial"/>
              </a:rPr>
              <a:t>Sie</a:t>
            </a:r>
            <a:r>
              <a:rPr sz="1600" spc="-45" dirty="0">
                <a:latin typeface="Arial"/>
                <a:cs typeface="Arial"/>
              </a:rPr>
              <a:t> bspw.</a:t>
            </a:r>
            <a:r>
              <a:rPr sz="1600" spc="-125" dirty="0">
                <a:latin typeface="Arial"/>
                <a:cs typeface="Arial"/>
              </a:rPr>
              <a:t> </a:t>
            </a:r>
            <a:r>
              <a:rPr sz="1600" spc="-10" dirty="0">
                <a:latin typeface="Arial"/>
                <a:cs typeface="Arial"/>
              </a:rPr>
              <a:t>in:</a:t>
            </a:r>
            <a:endParaRPr sz="1600" dirty="0">
              <a:latin typeface="Arial"/>
              <a:cs typeface="Arial"/>
            </a:endParaRPr>
          </a:p>
          <a:p>
            <a:pPr marL="12700">
              <a:lnSpc>
                <a:spcPct val="100000"/>
              </a:lnSpc>
              <a:spcBef>
                <a:spcPts val="490"/>
              </a:spcBef>
            </a:pPr>
            <a:r>
              <a:rPr sz="1600" spc="-5" dirty="0">
                <a:latin typeface="Arial"/>
                <a:cs typeface="Arial"/>
              </a:rPr>
              <a:t>Blömeke, S., Bohl, </a:t>
            </a:r>
            <a:r>
              <a:rPr sz="1600" spc="-100" dirty="0">
                <a:latin typeface="Arial"/>
                <a:cs typeface="Arial"/>
              </a:rPr>
              <a:t>T., </a:t>
            </a:r>
            <a:r>
              <a:rPr sz="1600" spc="-5" dirty="0">
                <a:latin typeface="Arial"/>
                <a:cs typeface="Arial"/>
              </a:rPr>
              <a:t>Haag, L., </a:t>
            </a:r>
            <a:r>
              <a:rPr sz="1600" spc="-20" dirty="0">
                <a:latin typeface="Arial"/>
                <a:cs typeface="Arial"/>
              </a:rPr>
              <a:t>Lang-Wojtasik, </a:t>
            </a:r>
            <a:r>
              <a:rPr sz="1600" spc="-10" dirty="0">
                <a:latin typeface="Arial"/>
                <a:cs typeface="Arial"/>
              </a:rPr>
              <a:t>G. </a:t>
            </a:r>
            <a:r>
              <a:rPr sz="1600" spc="-5" dirty="0">
                <a:latin typeface="Arial"/>
                <a:cs typeface="Arial"/>
              </a:rPr>
              <a:t>&amp; </a:t>
            </a:r>
            <a:r>
              <a:rPr sz="1600" spc="-30" dirty="0">
                <a:latin typeface="Arial"/>
                <a:cs typeface="Arial"/>
              </a:rPr>
              <a:t>Sacher, </a:t>
            </a:r>
            <a:r>
              <a:rPr sz="1600" spc="-65" dirty="0">
                <a:latin typeface="Arial"/>
                <a:cs typeface="Arial"/>
              </a:rPr>
              <a:t>W. </a:t>
            </a:r>
            <a:r>
              <a:rPr sz="1600" spc="-5" dirty="0">
                <a:latin typeface="Arial"/>
                <a:cs typeface="Arial"/>
              </a:rPr>
              <a:t>(Hrsg.), (2009).</a:t>
            </a:r>
            <a:r>
              <a:rPr sz="1600" spc="-225" dirty="0">
                <a:latin typeface="Arial"/>
                <a:cs typeface="Arial"/>
              </a:rPr>
              <a:t> </a:t>
            </a:r>
            <a:r>
              <a:rPr sz="1600" i="1" spc="-5" dirty="0">
                <a:latin typeface="Arial"/>
                <a:cs typeface="Arial"/>
              </a:rPr>
              <a:t>Handbuch</a:t>
            </a:r>
            <a:endParaRPr sz="1600" dirty="0">
              <a:latin typeface="Arial"/>
              <a:cs typeface="Arial"/>
            </a:endParaRPr>
          </a:p>
          <a:p>
            <a:pPr marL="12700">
              <a:lnSpc>
                <a:spcPct val="100000"/>
              </a:lnSpc>
              <a:spcBef>
                <a:spcPts val="5"/>
              </a:spcBef>
            </a:pPr>
            <a:r>
              <a:rPr sz="1600" i="1" spc="-5" dirty="0">
                <a:latin typeface="Arial"/>
                <a:cs typeface="Arial"/>
              </a:rPr>
              <a:t>Schule. Theorie - </a:t>
            </a:r>
            <a:r>
              <a:rPr sz="1600" i="1" spc="-20" dirty="0">
                <a:latin typeface="Arial"/>
                <a:cs typeface="Arial"/>
              </a:rPr>
              <a:t>Organisation </a:t>
            </a:r>
            <a:r>
              <a:rPr sz="1600" i="1" spc="-5" dirty="0">
                <a:latin typeface="Arial"/>
                <a:cs typeface="Arial"/>
              </a:rPr>
              <a:t>- </a:t>
            </a:r>
            <a:r>
              <a:rPr sz="1600" i="1" spc="-10" dirty="0">
                <a:latin typeface="Arial"/>
                <a:cs typeface="Arial"/>
              </a:rPr>
              <a:t>Entwicklung. </a:t>
            </a:r>
            <a:r>
              <a:rPr sz="1600" spc="-5" dirty="0">
                <a:latin typeface="Arial"/>
                <a:cs typeface="Arial"/>
              </a:rPr>
              <a:t>Bad </a:t>
            </a:r>
            <a:r>
              <a:rPr sz="1600" spc="-15" dirty="0">
                <a:latin typeface="Arial"/>
                <a:cs typeface="Arial"/>
              </a:rPr>
              <a:t>Heilbrunn:</a:t>
            </a:r>
            <a:r>
              <a:rPr sz="1600" spc="-335" dirty="0">
                <a:latin typeface="Arial"/>
                <a:cs typeface="Arial"/>
              </a:rPr>
              <a:t> </a:t>
            </a:r>
            <a:r>
              <a:rPr sz="1600" spc="-5" dirty="0">
                <a:latin typeface="Arial"/>
                <a:cs typeface="Arial"/>
              </a:rPr>
              <a:t>Klinkhardt.</a:t>
            </a:r>
            <a:endParaRPr sz="1600" dirty="0">
              <a:latin typeface="Arial"/>
              <a:cs typeface="Arial"/>
            </a:endParaRPr>
          </a:p>
          <a:p>
            <a:pPr marL="12700" marR="1279525">
              <a:lnSpc>
                <a:spcPct val="100000"/>
              </a:lnSpc>
              <a:spcBef>
                <a:spcPts val="500"/>
              </a:spcBef>
            </a:pPr>
            <a:r>
              <a:rPr sz="1600" dirty="0">
                <a:latin typeface="Arial"/>
                <a:cs typeface="Arial"/>
              </a:rPr>
              <a:t>Bohl. </a:t>
            </a:r>
            <a:r>
              <a:rPr sz="1600" spc="-135" dirty="0">
                <a:latin typeface="Arial"/>
                <a:cs typeface="Arial"/>
              </a:rPr>
              <a:t>T. </a:t>
            </a:r>
            <a:r>
              <a:rPr sz="1600" spc="-5" dirty="0">
                <a:latin typeface="Arial"/>
                <a:cs typeface="Arial"/>
              </a:rPr>
              <a:t>(2010). </a:t>
            </a:r>
            <a:r>
              <a:rPr sz="1600" i="1" spc="-5" dirty="0">
                <a:latin typeface="Arial"/>
                <a:cs typeface="Arial"/>
              </a:rPr>
              <a:t>Handbuch </a:t>
            </a:r>
            <a:r>
              <a:rPr sz="1600" i="1" spc="-20" dirty="0">
                <a:latin typeface="Arial"/>
                <a:cs typeface="Arial"/>
              </a:rPr>
              <a:t>Schulentwicklung: </a:t>
            </a:r>
            <a:r>
              <a:rPr sz="1600" i="1" spc="-5" dirty="0">
                <a:latin typeface="Arial"/>
                <a:cs typeface="Arial"/>
              </a:rPr>
              <a:t>Theorie </a:t>
            </a:r>
            <a:r>
              <a:rPr sz="1600" i="1" spc="-10" dirty="0">
                <a:latin typeface="Arial"/>
                <a:cs typeface="Arial"/>
              </a:rPr>
              <a:t>–Forschungsbefunde </a:t>
            </a:r>
            <a:r>
              <a:rPr sz="1600" i="1" spc="-5" dirty="0">
                <a:latin typeface="Arial"/>
                <a:cs typeface="Arial"/>
              </a:rPr>
              <a:t>–  </a:t>
            </a:r>
            <a:r>
              <a:rPr sz="1600" i="1" spc="-20" dirty="0">
                <a:latin typeface="Arial"/>
                <a:cs typeface="Arial"/>
              </a:rPr>
              <a:t>Methodenrepertoire</a:t>
            </a:r>
            <a:r>
              <a:rPr sz="1600" spc="-20" dirty="0">
                <a:latin typeface="Arial"/>
                <a:cs typeface="Arial"/>
              </a:rPr>
              <a:t>. </a:t>
            </a:r>
            <a:r>
              <a:rPr sz="1600" spc="-5" dirty="0">
                <a:latin typeface="Arial"/>
                <a:cs typeface="Arial"/>
              </a:rPr>
              <a:t>Bad </a:t>
            </a:r>
            <a:r>
              <a:rPr sz="1600" spc="-15" dirty="0">
                <a:latin typeface="Arial"/>
                <a:cs typeface="Arial"/>
              </a:rPr>
              <a:t>Heilbrunn:</a:t>
            </a:r>
            <a:r>
              <a:rPr sz="1600" spc="-135" dirty="0">
                <a:latin typeface="Arial"/>
                <a:cs typeface="Arial"/>
              </a:rPr>
              <a:t> </a:t>
            </a:r>
            <a:r>
              <a:rPr sz="1600" spc="-15" dirty="0">
                <a:latin typeface="Arial"/>
                <a:cs typeface="Arial"/>
              </a:rPr>
              <a:t>Klinkhardt.</a:t>
            </a:r>
            <a:endParaRPr sz="1600" dirty="0">
              <a:latin typeface="Arial"/>
              <a:cs typeface="Arial"/>
            </a:endParaRPr>
          </a:p>
          <a:p>
            <a:pPr marL="12700">
              <a:lnSpc>
                <a:spcPct val="100000"/>
              </a:lnSpc>
              <a:spcBef>
                <a:spcPts val="505"/>
              </a:spcBef>
            </a:pPr>
            <a:r>
              <a:rPr sz="1600" spc="-15" dirty="0">
                <a:latin typeface="Arial"/>
                <a:cs typeface="Arial"/>
              </a:rPr>
              <a:t>Esslinger-Hinz, </a:t>
            </a:r>
            <a:r>
              <a:rPr sz="1600" spc="-5" dirty="0">
                <a:latin typeface="Arial"/>
                <a:cs typeface="Arial"/>
              </a:rPr>
              <a:t>I., &amp; Sliwka, A. </a:t>
            </a:r>
            <a:r>
              <a:rPr sz="1600" spc="-45" dirty="0">
                <a:latin typeface="Arial"/>
                <a:cs typeface="Arial"/>
              </a:rPr>
              <a:t>(2011). </a:t>
            </a:r>
            <a:r>
              <a:rPr sz="1600" i="1" spc="-15" dirty="0">
                <a:latin typeface="Arial"/>
                <a:cs typeface="Arial"/>
              </a:rPr>
              <a:t>Schulpädagogik</a:t>
            </a:r>
            <a:r>
              <a:rPr sz="1600" spc="-15" dirty="0">
                <a:latin typeface="Arial"/>
                <a:cs typeface="Arial"/>
              </a:rPr>
              <a:t>. </a:t>
            </a:r>
            <a:r>
              <a:rPr sz="1600" spc="-20" dirty="0">
                <a:latin typeface="Arial"/>
                <a:cs typeface="Arial"/>
              </a:rPr>
              <a:t>Weinheim</a:t>
            </a:r>
            <a:r>
              <a:rPr sz="1600" spc="-385" dirty="0">
                <a:latin typeface="Arial"/>
                <a:cs typeface="Arial"/>
              </a:rPr>
              <a:t> </a:t>
            </a:r>
            <a:r>
              <a:rPr sz="1600" spc="-15" dirty="0">
                <a:latin typeface="Arial"/>
                <a:cs typeface="Arial"/>
              </a:rPr>
              <a:t>u.a.: </a:t>
            </a:r>
            <a:r>
              <a:rPr sz="1600" spc="-5" dirty="0">
                <a:latin typeface="Arial"/>
                <a:cs typeface="Arial"/>
              </a:rPr>
              <a:t>Beltz.</a:t>
            </a:r>
            <a:endParaRPr sz="1600" dirty="0">
              <a:latin typeface="Arial"/>
              <a:cs typeface="Arial"/>
            </a:endParaRPr>
          </a:p>
          <a:p>
            <a:pPr marL="12700" marR="39370">
              <a:lnSpc>
                <a:spcPct val="100000"/>
              </a:lnSpc>
              <a:spcBef>
                <a:spcPts val="495"/>
              </a:spcBef>
            </a:pPr>
            <a:r>
              <a:rPr sz="1600" spc="-30" dirty="0">
                <a:latin typeface="Arial"/>
                <a:cs typeface="Arial"/>
              </a:rPr>
              <a:t>Grunder, </a:t>
            </a:r>
            <a:r>
              <a:rPr sz="1600" spc="-5" dirty="0">
                <a:latin typeface="Arial"/>
                <a:cs typeface="Arial"/>
              </a:rPr>
              <a:t>H.-U., </a:t>
            </a:r>
            <a:r>
              <a:rPr sz="1600" spc="-15" dirty="0">
                <a:latin typeface="Arial"/>
                <a:cs typeface="Arial"/>
              </a:rPr>
              <a:t>Kansteiner-Schänzlin, </a:t>
            </a:r>
            <a:r>
              <a:rPr sz="1600" spc="-5" dirty="0">
                <a:latin typeface="Arial"/>
                <a:cs typeface="Arial"/>
              </a:rPr>
              <a:t>K. &amp; </a:t>
            </a:r>
            <a:r>
              <a:rPr sz="1600" spc="-40" dirty="0">
                <a:latin typeface="Arial"/>
                <a:cs typeface="Arial"/>
              </a:rPr>
              <a:t>Moser, </a:t>
            </a:r>
            <a:r>
              <a:rPr sz="1600" spc="-5" dirty="0">
                <a:latin typeface="Arial"/>
                <a:cs typeface="Arial"/>
              </a:rPr>
              <a:t>H. (Hrsg.), </a:t>
            </a:r>
            <a:r>
              <a:rPr sz="1600" spc="-45" dirty="0">
                <a:latin typeface="Arial"/>
                <a:cs typeface="Arial"/>
              </a:rPr>
              <a:t>(2011). </a:t>
            </a:r>
            <a:r>
              <a:rPr sz="1600" spc="-25" dirty="0">
                <a:latin typeface="Arial"/>
                <a:cs typeface="Arial"/>
              </a:rPr>
              <a:t>Professionswissen </a:t>
            </a:r>
            <a:r>
              <a:rPr sz="1600" i="1" spc="-5" dirty="0">
                <a:latin typeface="Arial"/>
                <a:cs typeface="Arial"/>
              </a:rPr>
              <a:t>für  </a:t>
            </a:r>
            <a:r>
              <a:rPr sz="1600" i="1" spc="-20" dirty="0">
                <a:latin typeface="Arial"/>
                <a:cs typeface="Arial"/>
              </a:rPr>
              <a:t>Lehrerinnen </a:t>
            </a:r>
            <a:r>
              <a:rPr sz="1600" i="1" spc="-5" dirty="0">
                <a:latin typeface="Arial"/>
                <a:cs typeface="Arial"/>
              </a:rPr>
              <a:t>und </a:t>
            </a:r>
            <a:r>
              <a:rPr sz="1600" i="1" spc="-35" dirty="0">
                <a:latin typeface="Arial"/>
                <a:cs typeface="Arial"/>
              </a:rPr>
              <a:t>Lehrer. </a:t>
            </a:r>
            <a:r>
              <a:rPr sz="1600" spc="-5" dirty="0">
                <a:latin typeface="Arial"/>
                <a:cs typeface="Arial"/>
              </a:rPr>
              <a:t>(10 Bände). Baltmannsweilerund Zürich: </a:t>
            </a:r>
            <a:r>
              <a:rPr sz="1600" spc="-15" dirty="0">
                <a:latin typeface="Arial"/>
                <a:cs typeface="Arial"/>
              </a:rPr>
              <a:t>Schneider </a:t>
            </a:r>
            <a:r>
              <a:rPr sz="1600" spc="-40" dirty="0">
                <a:latin typeface="Arial"/>
                <a:cs typeface="Arial"/>
              </a:rPr>
              <a:t>Verlag  </a:t>
            </a:r>
            <a:r>
              <a:rPr sz="1600" spc="-20" dirty="0">
                <a:latin typeface="Arial"/>
                <a:cs typeface="Arial"/>
              </a:rPr>
              <a:t>Hohengehren </a:t>
            </a:r>
            <a:r>
              <a:rPr sz="1600" spc="-5" dirty="0">
                <a:latin typeface="Arial"/>
                <a:cs typeface="Arial"/>
              </a:rPr>
              <a:t>und </a:t>
            </a:r>
            <a:r>
              <a:rPr sz="1600" spc="-40" dirty="0">
                <a:latin typeface="Arial"/>
                <a:cs typeface="Arial"/>
              </a:rPr>
              <a:t>Verlag</a:t>
            </a:r>
            <a:r>
              <a:rPr sz="1600" spc="-215" dirty="0">
                <a:latin typeface="Arial"/>
                <a:cs typeface="Arial"/>
              </a:rPr>
              <a:t> </a:t>
            </a:r>
            <a:r>
              <a:rPr sz="1600" spc="-15" dirty="0">
                <a:latin typeface="Arial"/>
                <a:cs typeface="Arial"/>
              </a:rPr>
              <a:t>Pestalozzianum.</a:t>
            </a:r>
            <a:endParaRPr sz="1600" dirty="0">
              <a:latin typeface="Arial"/>
              <a:cs typeface="Arial"/>
            </a:endParaRPr>
          </a:p>
          <a:p>
            <a:pPr marL="12700" marR="248920">
              <a:lnSpc>
                <a:spcPct val="100000"/>
              </a:lnSpc>
              <a:spcBef>
                <a:spcPts val="505"/>
              </a:spcBef>
            </a:pPr>
            <a:r>
              <a:rPr sz="1600" spc="-5" dirty="0">
                <a:latin typeface="Arial"/>
                <a:cs typeface="Arial"/>
              </a:rPr>
              <a:t>Haag, L. (2013). </a:t>
            </a:r>
            <a:r>
              <a:rPr sz="1600" i="1" spc="-15" dirty="0">
                <a:latin typeface="Arial"/>
                <a:cs typeface="Arial"/>
              </a:rPr>
              <a:t>Studienbuch Schulpädagogik</a:t>
            </a:r>
            <a:r>
              <a:rPr sz="1600" spc="-15" dirty="0">
                <a:latin typeface="Arial"/>
                <a:cs typeface="Arial"/>
              </a:rPr>
              <a:t>. </a:t>
            </a:r>
            <a:r>
              <a:rPr sz="1600" spc="-5" dirty="0">
                <a:latin typeface="Arial"/>
                <a:cs typeface="Arial"/>
              </a:rPr>
              <a:t>(5., vollst. überarb.Aufl.). Bad </a:t>
            </a:r>
            <a:r>
              <a:rPr sz="1600" spc="-15" dirty="0">
                <a:latin typeface="Arial"/>
                <a:cs typeface="Arial"/>
              </a:rPr>
              <a:t>Heilbrunn:  </a:t>
            </a:r>
            <a:r>
              <a:rPr sz="1600" spc="-5" dirty="0">
                <a:latin typeface="Arial"/>
                <a:cs typeface="Arial"/>
              </a:rPr>
              <a:t>Klinkhardt.</a:t>
            </a:r>
            <a:endParaRPr sz="1600" dirty="0">
              <a:latin typeface="Arial"/>
              <a:cs typeface="Arial"/>
            </a:endParaRPr>
          </a:p>
          <a:p>
            <a:pPr marL="12700">
              <a:lnSpc>
                <a:spcPct val="100000"/>
              </a:lnSpc>
              <a:spcBef>
                <a:spcPts val="505"/>
              </a:spcBef>
            </a:pPr>
            <a:r>
              <a:rPr sz="1600" spc="-5" dirty="0">
                <a:latin typeface="Arial"/>
                <a:cs typeface="Arial"/>
              </a:rPr>
              <a:t>Kiel, Ewald (2016): </a:t>
            </a:r>
            <a:r>
              <a:rPr sz="1600" spc="-10" dirty="0">
                <a:latin typeface="Arial"/>
                <a:cs typeface="Arial"/>
              </a:rPr>
              <a:t>Schulentwicklung </a:t>
            </a:r>
            <a:r>
              <a:rPr sz="1600" spc="-15" dirty="0">
                <a:latin typeface="Arial"/>
                <a:cs typeface="Arial"/>
              </a:rPr>
              <a:t>gestalten: </a:t>
            </a:r>
            <a:r>
              <a:rPr sz="1600" spc="-5" dirty="0">
                <a:latin typeface="Arial"/>
                <a:cs typeface="Arial"/>
              </a:rPr>
              <a:t>Theorie und Praxis </a:t>
            </a:r>
            <a:r>
              <a:rPr sz="1600" spc="-15" dirty="0">
                <a:latin typeface="Arial"/>
                <a:cs typeface="Arial"/>
              </a:rPr>
              <a:t>von</a:t>
            </a:r>
            <a:r>
              <a:rPr sz="1600" spc="310" dirty="0">
                <a:latin typeface="Arial"/>
                <a:cs typeface="Arial"/>
              </a:rPr>
              <a:t> </a:t>
            </a:r>
            <a:r>
              <a:rPr sz="1600" spc="-10" dirty="0">
                <a:latin typeface="Arial"/>
                <a:cs typeface="Arial"/>
              </a:rPr>
              <a:t>Schulinnovation.</a:t>
            </a:r>
            <a:endParaRPr sz="1600" dirty="0">
              <a:latin typeface="Arial"/>
              <a:cs typeface="Arial"/>
            </a:endParaRPr>
          </a:p>
          <a:p>
            <a:pPr marL="12700">
              <a:lnSpc>
                <a:spcPct val="100000"/>
              </a:lnSpc>
            </a:pPr>
            <a:r>
              <a:rPr sz="1600" spc="-5" dirty="0">
                <a:latin typeface="Arial"/>
                <a:cs typeface="Arial"/>
              </a:rPr>
              <a:t>Stuttgart:</a:t>
            </a:r>
            <a:r>
              <a:rPr sz="1600" spc="-70" dirty="0">
                <a:latin typeface="Arial"/>
                <a:cs typeface="Arial"/>
              </a:rPr>
              <a:t> </a:t>
            </a:r>
            <a:r>
              <a:rPr sz="1600" spc="-25" dirty="0">
                <a:latin typeface="Arial"/>
                <a:cs typeface="Arial"/>
              </a:rPr>
              <a:t>Kohlhammer.</a:t>
            </a:r>
            <a:endParaRPr sz="1600" dirty="0">
              <a:latin typeface="Arial"/>
              <a:cs typeface="Arial"/>
            </a:endParaRPr>
          </a:p>
          <a:p>
            <a:pPr marL="12700">
              <a:lnSpc>
                <a:spcPct val="100000"/>
              </a:lnSpc>
              <a:spcBef>
                <a:spcPts val="495"/>
              </a:spcBef>
            </a:pPr>
            <a:r>
              <a:rPr sz="1600" spc="-30" dirty="0">
                <a:latin typeface="Arial"/>
                <a:cs typeface="Arial"/>
              </a:rPr>
              <a:t>Kiper, </a:t>
            </a:r>
            <a:r>
              <a:rPr sz="1600" spc="-5" dirty="0">
                <a:latin typeface="Arial"/>
                <a:cs typeface="Arial"/>
              </a:rPr>
              <a:t>H. (2013). </a:t>
            </a:r>
            <a:r>
              <a:rPr sz="1600" i="1" spc="-5" dirty="0">
                <a:latin typeface="Arial"/>
                <a:cs typeface="Arial"/>
              </a:rPr>
              <a:t>Theorie der Schule. </a:t>
            </a:r>
            <a:r>
              <a:rPr sz="1600" i="1" spc="-15" dirty="0">
                <a:latin typeface="Arial"/>
                <a:cs typeface="Arial"/>
              </a:rPr>
              <a:t>Institutionelle </a:t>
            </a:r>
            <a:r>
              <a:rPr sz="1600" i="1" spc="-20" dirty="0">
                <a:latin typeface="Arial"/>
                <a:cs typeface="Arial"/>
              </a:rPr>
              <a:t>Grundlagen </a:t>
            </a:r>
            <a:r>
              <a:rPr sz="1600" i="1" spc="-15" dirty="0">
                <a:latin typeface="Arial"/>
                <a:cs typeface="Arial"/>
              </a:rPr>
              <a:t>pädagogischen</a:t>
            </a:r>
            <a:r>
              <a:rPr sz="1600" i="1" spc="-270" dirty="0">
                <a:latin typeface="Arial"/>
                <a:cs typeface="Arial"/>
              </a:rPr>
              <a:t> </a:t>
            </a:r>
            <a:r>
              <a:rPr sz="1600" i="1" spc="-5" dirty="0">
                <a:latin typeface="Arial"/>
                <a:cs typeface="Arial"/>
              </a:rPr>
              <a:t>Handelns.</a:t>
            </a:r>
            <a:endParaRPr sz="1600" dirty="0">
              <a:latin typeface="Arial"/>
              <a:cs typeface="Arial"/>
            </a:endParaRPr>
          </a:p>
          <a:p>
            <a:pPr marL="12700">
              <a:lnSpc>
                <a:spcPct val="100000"/>
              </a:lnSpc>
            </a:pPr>
            <a:r>
              <a:rPr sz="1600" spc="-5" dirty="0">
                <a:latin typeface="Arial"/>
                <a:cs typeface="Arial"/>
              </a:rPr>
              <a:t>Stuttgart;</a:t>
            </a:r>
            <a:r>
              <a:rPr sz="1600" spc="-200" dirty="0">
                <a:latin typeface="Arial"/>
                <a:cs typeface="Arial"/>
              </a:rPr>
              <a:t> </a:t>
            </a:r>
            <a:r>
              <a:rPr sz="1600" spc="-25" dirty="0">
                <a:latin typeface="Arial"/>
                <a:cs typeface="Arial"/>
              </a:rPr>
              <a:t>Kohlhammer.</a:t>
            </a:r>
            <a:endParaRPr sz="1600" dirty="0">
              <a:latin typeface="Arial"/>
              <a:cs typeface="Arial"/>
            </a:endParaRPr>
          </a:p>
          <a:p>
            <a:pPr marL="12700" marR="5080">
              <a:lnSpc>
                <a:spcPct val="100000"/>
              </a:lnSpc>
              <a:spcBef>
                <a:spcPts val="500"/>
              </a:spcBef>
            </a:pPr>
            <a:r>
              <a:rPr sz="1600" spc="-5" dirty="0">
                <a:latin typeface="Arial"/>
                <a:cs typeface="Arial"/>
              </a:rPr>
              <a:t>Sturm, </a:t>
            </a:r>
            <a:r>
              <a:rPr sz="1600" spc="-40" dirty="0">
                <a:latin typeface="Arial"/>
                <a:cs typeface="Arial"/>
              </a:rPr>
              <a:t>Tanja/Wagner</a:t>
            </a:r>
            <a:r>
              <a:rPr sz="1600" spc="-40" dirty="0">
                <a:latin typeface="Trebuchet MS"/>
                <a:cs typeface="Trebuchet MS"/>
              </a:rPr>
              <a:t>‐</a:t>
            </a:r>
            <a:r>
              <a:rPr sz="1600" spc="-40" dirty="0">
                <a:latin typeface="Arial"/>
                <a:cs typeface="Arial"/>
              </a:rPr>
              <a:t>Willi, </a:t>
            </a:r>
            <a:r>
              <a:rPr sz="1600" spc="-5" dirty="0">
                <a:latin typeface="Arial"/>
                <a:cs typeface="Arial"/>
              </a:rPr>
              <a:t>Monika (Hrsg.) (2018): Handbuch </a:t>
            </a:r>
            <a:r>
              <a:rPr sz="1600" spc="-10" dirty="0">
                <a:latin typeface="Arial"/>
                <a:cs typeface="Arial"/>
              </a:rPr>
              <a:t>schulische </a:t>
            </a:r>
            <a:r>
              <a:rPr sz="1600" spc="-5" dirty="0">
                <a:latin typeface="Arial"/>
                <a:cs typeface="Arial"/>
              </a:rPr>
              <a:t>Inklusion. </a:t>
            </a:r>
            <a:r>
              <a:rPr sz="1600" spc="-20" dirty="0">
                <a:latin typeface="Arial"/>
                <a:cs typeface="Arial"/>
              </a:rPr>
              <a:t>Weimar  </a:t>
            </a:r>
            <a:r>
              <a:rPr sz="1600" spc="-15" dirty="0">
                <a:latin typeface="Arial"/>
                <a:cs typeface="Arial"/>
              </a:rPr>
              <a:t>u.a.:</a:t>
            </a:r>
            <a:r>
              <a:rPr sz="1600" spc="-30" dirty="0">
                <a:latin typeface="Arial"/>
                <a:cs typeface="Arial"/>
              </a:rPr>
              <a:t> </a:t>
            </a:r>
            <a:r>
              <a:rPr sz="1600" spc="-5" dirty="0">
                <a:latin typeface="Arial"/>
                <a:cs typeface="Arial"/>
              </a:rPr>
              <a:t>utb.</a:t>
            </a:r>
            <a:endParaRPr sz="16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5122" y="1334261"/>
            <a:ext cx="8120380"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und </a:t>
            </a:r>
            <a:r>
              <a:rPr dirty="0"/>
              <a:t>Literaturempfehlungen</a:t>
            </a:r>
            <a:r>
              <a:rPr spc="-395" dirty="0"/>
              <a:t> </a:t>
            </a:r>
            <a:r>
              <a:rPr spc="-5" dirty="0"/>
              <a:t>(7/</a:t>
            </a:r>
            <a:r>
              <a:rPr lang="de-DE" spc="-5" dirty="0"/>
              <a:t>9</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29</a:t>
            </a:fld>
            <a:endParaRPr lang="de-DE"/>
          </a:p>
        </p:txBody>
      </p:sp>
      <p:sp>
        <p:nvSpPr>
          <p:cNvPr id="4" name="Textfeld 3">
            <a:extLst>
              <a:ext uri="{FF2B5EF4-FFF2-40B4-BE49-F238E27FC236}">
                <a16:creationId xmlns:a16="http://schemas.microsoft.com/office/drawing/2014/main" xmlns="" id="{F3C162A5-C4F3-8E15-8408-61231A6339F4}"/>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122" y="1476883"/>
            <a:ext cx="4299585" cy="360680"/>
          </a:xfrm>
          <a:prstGeom prst="rect">
            <a:avLst/>
          </a:prstGeom>
        </p:spPr>
        <p:txBody>
          <a:bodyPr vert="horz" wrap="square" lIns="0" tIns="12065" rIns="0" bIns="0" rtlCol="0">
            <a:spAutoFit/>
          </a:bodyPr>
          <a:lstStyle/>
          <a:p>
            <a:pPr marL="12700">
              <a:lnSpc>
                <a:spcPct val="100000"/>
              </a:lnSpc>
              <a:spcBef>
                <a:spcPts val="95"/>
              </a:spcBef>
            </a:pPr>
            <a:r>
              <a:rPr sz="2200" spc="-5" dirty="0"/>
              <a:t>1. Wichtige Rahmenpapiere</a:t>
            </a:r>
            <a:r>
              <a:rPr sz="2200" spc="-150" dirty="0"/>
              <a:t> </a:t>
            </a:r>
            <a:r>
              <a:rPr sz="2200" spc="-15" dirty="0"/>
              <a:t>(1/4)</a:t>
            </a:r>
            <a:endParaRPr sz="2200"/>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p:nvPr/>
        </p:nvSpPr>
        <p:spPr>
          <a:xfrm>
            <a:off x="395122" y="2197988"/>
            <a:ext cx="7386955" cy="3714478"/>
          </a:xfrm>
          <a:prstGeom prst="rect">
            <a:avLst/>
          </a:prstGeom>
        </p:spPr>
        <p:txBody>
          <a:bodyPr vert="horz" wrap="square" lIns="0" tIns="13335" rIns="0" bIns="0" rtlCol="0">
            <a:spAutoFit/>
          </a:bodyPr>
          <a:lstStyle/>
          <a:p>
            <a:pPr marL="355600" marR="224790" indent="-342900">
              <a:lnSpc>
                <a:spcPct val="100000"/>
              </a:lnSpc>
              <a:spcBef>
                <a:spcPts val="105"/>
              </a:spcBef>
              <a:buClr>
                <a:srgbClr val="004799"/>
              </a:buClr>
              <a:buFont typeface="Wingdings"/>
              <a:buChar char="⚫"/>
              <a:tabLst>
                <a:tab pos="354965" algn="l"/>
                <a:tab pos="355600" algn="l"/>
              </a:tabLst>
            </a:pPr>
            <a:r>
              <a:rPr sz="2000" b="1" spc="-15" dirty="0">
                <a:latin typeface="Arial"/>
                <a:cs typeface="Arial"/>
              </a:rPr>
              <a:t>Studiengangsspezifische </a:t>
            </a:r>
            <a:r>
              <a:rPr sz="2000" b="1" dirty="0">
                <a:latin typeface="Arial"/>
                <a:cs typeface="Arial"/>
              </a:rPr>
              <a:t>Studien- </a:t>
            </a:r>
            <a:r>
              <a:rPr sz="2000" b="1" spc="-5" dirty="0">
                <a:latin typeface="Arial"/>
                <a:cs typeface="Arial"/>
              </a:rPr>
              <a:t>und  </a:t>
            </a:r>
            <a:r>
              <a:rPr sz="2000" b="1" dirty="0">
                <a:latin typeface="Arial"/>
                <a:cs typeface="Arial"/>
              </a:rPr>
              <a:t>Prüfungsordnungen für das </a:t>
            </a:r>
            <a:r>
              <a:rPr sz="2000" b="1" spc="-10" dirty="0">
                <a:latin typeface="Arial"/>
                <a:cs typeface="Arial"/>
              </a:rPr>
              <a:t>von </a:t>
            </a:r>
            <a:r>
              <a:rPr sz="2000" b="1" dirty="0">
                <a:latin typeface="Arial"/>
                <a:cs typeface="Arial"/>
              </a:rPr>
              <a:t>Ihnen </a:t>
            </a:r>
            <a:r>
              <a:rPr sz="2000" b="1" spc="-5" dirty="0">
                <a:latin typeface="Arial"/>
                <a:cs typeface="Arial"/>
              </a:rPr>
              <a:t>studierte</a:t>
            </a:r>
            <a:r>
              <a:rPr sz="2000" b="1" spc="-405" dirty="0">
                <a:latin typeface="Arial"/>
                <a:cs typeface="Arial"/>
              </a:rPr>
              <a:t> </a:t>
            </a:r>
            <a:r>
              <a:rPr sz="2000" b="1" dirty="0" err="1">
                <a:latin typeface="Arial"/>
                <a:cs typeface="Arial"/>
              </a:rPr>
              <a:t>Lehramt</a:t>
            </a:r>
            <a:r>
              <a:rPr sz="2000" b="1" dirty="0">
                <a:latin typeface="Arial"/>
                <a:cs typeface="Arial"/>
              </a:rPr>
              <a:t>  </a:t>
            </a:r>
            <a:r>
              <a:rPr sz="2000" dirty="0">
                <a:latin typeface="Arial"/>
                <a:cs typeface="Arial"/>
              </a:rPr>
              <a:t>(2019</a:t>
            </a:r>
            <a:r>
              <a:rPr lang="de-DE" sz="2000" dirty="0">
                <a:latin typeface="Arial"/>
                <a:cs typeface="Arial"/>
              </a:rPr>
              <a:t>, 2021, 2022</a:t>
            </a:r>
            <a:r>
              <a:rPr sz="2000" dirty="0">
                <a:latin typeface="Arial"/>
                <a:cs typeface="Arial"/>
              </a:rPr>
              <a:t>)</a:t>
            </a:r>
          </a:p>
          <a:p>
            <a:pPr>
              <a:lnSpc>
                <a:spcPct val="100000"/>
              </a:lnSpc>
              <a:spcBef>
                <a:spcPts val="15"/>
              </a:spcBef>
              <a:buClr>
                <a:srgbClr val="004799"/>
              </a:buClr>
              <a:buFont typeface="Wingdings"/>
              <a:buChar char="⚫"/>
            </a:pPr>
            <a:endParaRPr sz="2250" dirty="0">
              <a:latin typeface="Arial"/>
              <a:cs typeface="Arial"/>
            </a:endParaRPr>
          </a:p>
          <a:p>
            <a:pPr marL="355600" marR="171450" indent="-342900">
              <a:lnSpc>
                <a:spcPct val="100000"/>
              </a:lnSpc>
              <a:buClr>
                <a:srgbClr val="004799"/>
              </a:buClr>
              <a:buFont typeface="Wingdings"/>
              <a:buChar char="⚫"/>
              <a:tabLst>
                <a:tab pos="354965" algn="l"/>
                <a:tab pos="355600" algn="l"/>
              </a:tabLst>
            </a:pPr>
            <a:r>
              <a:rPr sz="2000" b="1" dirty="0">
                <a:latin typeface="Arial"/>
                <a:cs typeface="Arial"/>
              </a:rPr>
              <a:t>Rahmenprüfungsordnung für die </a:t>
            </a:r>
            <a:r>
              <a:rPr sz="2000" b="1" spc="-75" dirty="0">
                <a:latin typeface="Arial"/>
                <a:cs typeface="Arial"/>
              </a:rPr>
              <a:t>Lehramtsstudiengänge  </a:t>
            </a:r>
            <a:r>
              <a:rPr sz="2000" b="1" dirty="0">
                <a:latin typeface="Arial"/>
                <a:cs typeface="Arial"/>
              </a:rPr>
              <a:t>der </a:t>
            </a:r>
            <a:r>
              <a:rPr sz="2000" b="1" spc="-5" dirty="0">
                <a:latin typeface="Arial"/>
                <a:cs typeface="Arial"/>
              </a:rPr>
              <a:t>Universität </a:t>
            </a:r>
            <a:r>
              <a:rPr sz="2000" b="1" dirty="0">
                <a:latin typeface="Arial"/>
                <a:cs typeface="Arial"/>
              </a:rPr>
              <a:t>Rostock (RPO-LA) </a:t>
            </a:r>
            <a:r>
              <a:rPr lang="de-DE" sz="2000" b="1" spc="-5" dirty="0">
                <a:latin typeface="Arial"/>
                <a:cs typeface="Arial"/>
              </a:rPr>
              <a:t>in der aktuellen Fassung (siehe dazu die Homepage des ZPA, Reiter: ORDNUNGEN)</a:t>
            </a:r>
            <a:endParaRPr sz="2000" b="1" dirty="0">
              <a:latin typeface="Arial"/>
              <a:cs typeface="Arial"/>
            </a:endParaRPr>
          </a:p>
          <a:p>
            <a:pPr>
              <a:lnSpc>
                <a:spcPct val="100000"/>
              </a:lnSpc>
            </a:pPr>
            <a:endParaRPr sz="1800" dirty="0">
              <a:latin typeface="Arial"/>
              <a:cs typeface="Arial"/>
            </a:endParaRPr>
          </a:p>
          <a:p>
            <a:pPr marL="12700" marR="5080">
              <a:lnSpc>
                <a:spcPct val="100000"/>
              </a:lnSpc>
            </a:pPr>
            <a:r>
              <a:rPr sz="2000" b="1" dirty="0" err="1">
                <a:latin typeface="Arial"/>
                <a:cs typeface="Arial"/>
              </a:rPr>
              <a:t>Bitte</a:t>
            </a:r>
            <a:r>
              <a:rPr sz="2000" b="1" dirty="0">
                <a:latin typeface="Arial"/>
                <a:cs typeface="Arial"/>
              </a:rPr>
              <a:t> beschäftigen </a:t>
            </a:r>
            <a:r>
              <a:rPr sz="2000" b="1" spc="-5" dirty="0">
                <a:latin typeface="Arial"/>
                <a:cs typeface="Arial"/>
              </a:rPr>
              <a:t>Sie </a:t>
            </a:r>
            <a:r>
              <a:rPr sz="2000" b="1" dirty="0">
                <a:latin typeface="Arial"/>
                <a:cs typeface="Arial"/>
              </a:rPr>
              <a:t>sich intensiv </a:t>
            </a:r>
            <a:r>
              <a:rPr sz="2000" b="1" spc="-5" dirty="0">
                <a:latin typeface="Arial"/>
                <a:cs typeface="Arial"/>
              </a:rPr>
              <a:t>in </a:t>
            </a:r>
            <a:r>
              <a:rPr sz="2000" b="1" spc="-15" dirty="0" err="1">
                <a:latin typeface="Arial"/>
                <a:cs typeface="Arial"/>
              </a:rPr>
              <a:t>Vorbereitung</a:t>
            </a:r>
            <a:r>
              <a:rPr sz="2000" b="1" spc="-15" dirty="0">
                <a:latin typeface="Arial"/>
                <a:cs typeface="Arial"/>
              </a:rPr>
              <a:t> </a:t>
            </a:r>
            <a:r>
              <a:rPr lang="de-DE" sz="2000" b="1" dirty="0" smtClean="0">
                <a:latin typeface="Arial"/>
                <a:cs typeface="Arial"/>
              </a:rPr>
              <a:t>auf die</a:t>
            </a:r>
            <a:r>
              <a:rPr sz="2000" b="1" dirty="0" smtClean="0">
                <a:latin typeface="Arial"/>
                <a:cs typeface="Arial"/>
              </a:rPr>
              <a:t>  </a:t>
            </a:r>
            <a:r>
              <a:rPr sz="2000" b="1" dirty="0">
                <a:latin typeface="Arial"/>
                <a:cs typeface="Arial"/>
              </a:rPr>
              <a:t>Prüfung </a:t>
            </a:r>
            <a:r>
              <a:rPr sz="2000" b="1" spc="-5" dirty="0">
                <a:latin typeface="Arial"/>
                <a:cs typeface="Arial"/>
              </a:rPr>
              <a:t>mit </a:t>
            </a:r>
            <a:r>
              <a:rPr sz="2000" b="1" dirty="0">
                <a:latin typeface="Arial"/>
                <a:cs typeface="Arial"/>
              </a:rPr>
              <a:t>diesen Papieren und planen </a:t>
            </a:r>
            <a:r>
              <a:rPr sz="2000" b="1" spc="-5" dirty="0">
                <a:latin typeface="Arial"/>
                <a:cs typeface="Arial"/>
              </a:rPr>
              <a:t>Sie </a:t>
            </a:r>
            <a:r>
              <a:rPr sz="2000" b="1" dirty="0">
                <a:latin typeface="Arial"/>
                <a:cs typeface="Arial"/>
              </a:rPr>
              <a:t>Ihre Prüfung</a:t>
            </a:r>
            <a:r>
              <a:rPr sz="2000" b="1" spc="-105" dirty="0">
                <a:latin typeface="Arial"/>
                <a:cs typeface="Arial"/>
              </a:rPr>
              <a:t> </a:t>
            </a:r>
            <a:r>
              <a:rPr sz="2000" b="1" spc="-10" dirty="0">
                <a:latin typeface="Arial"/>
                <a:cs typeface="Arial"/>
              </a:rPr>
              <a:t>vor  </a:t>
            </a:r>
            <a:r>
              <a:rPr sz="2000" b="1" dirty="0">
                <a:latin typeface="Arial"/>
                <a:cs typeface="Arial"/>
              </a:rPr>
              <a:t>dem Hintergrund Ihrer weiteren Aufgaben im</a:t>
            </a:r>
            <a:r>
              <a:rPr sz="2000" b="1" spc="-220" dirty="0">
                <a:latin typeface="Arial"/>
                <a:cs typeface="Arial"/>
              </a:rPr>
              <a:t> </a:t>
            </a:r>
            <a:r>
              <a:rPr sz="2000" b="1" spc="-5" dirty="0">
                <a:latin typeface="Arial"/>
                <a:cs typeface="Arial"/>
              </a:rPr>
              <a:t>Studium.</a:t>
            </a:r>
            <a:endParaRPr sz="2000" dirty="0">
              <a:latin typeface="Arial"/>
              <a:cs typeface="Arial"/>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3</a:t>
            </a:fld>
            <a:endParaRPr lang="de-DE"/>
          </a:p>
        </p:txBody>
      </p:sp>
      <p:sp>
        <p:nvSpPr>
          <p:cNvPr id="8" name="Textfeld 7">
            <a:extLst>
              <a:ext uri="{FF2B5EF4-FFF2-40B4-BE49-F238E27FC236}">
                <a16:creationId xmlns:a16="http://schemas.microsoft.com/office/drawing/2014/main" xmlns="" id="{CDE871E9-48A1-EE27-C214-379141ADDA21}"/>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95122" y="1949801"/>
            <a:ext cx="8227059" cy="4071620"/>
          </a:xfrm>
          <a:prstGeom prst="rect">
            <a:avLst/>
          </a:prstGeom>
        </p:spPr>
        <p:txBody>
          <a:bodyPr vert="horz" wrap="square" lIns="0" tIns="110490" rIns="0" bIns="0" rtlCol="0">
            <a:spAutoFit/>
          </a:bodyPr>
          <a:lstStyle/>
          <a:p>
            <a:pPr marL="12700">
              <a:lnSpc>
                <a:spcPct val="100000"/>
              </a:lnSpc>
              <a:spcBef>
                <a:spcPts val="870"/>
              </a:spcBef>
            </a:pPr>
            <a:r>
              <a:rPr sz="1800" spc="-5" dirty="0">
                <a:latin typeface="Arial"/>
                <a:cs typeface="Arial"/>
              </a:rPr>
              <a:t>Hilfreiche</a:t>
            </a:r>
            <a:r>
              <a:rPr sz="1800" spc="-95" dirty="0">
                <a:latin typeface="Arial"/>
                <a:cs typeface="Arial"/>
              </a:rPr>
              <a:t> </a:t>
            </a:r>
            <a:r>
              <a:rPr sz="1800" spc="-10" dirty="0">
                <a:latin typeface="Arial"/>
                <a:cs typeface="Arial"/>
              </a:rPr>
              <a:t>Nachschlagewerke:</a:t>
            </a:r>
            <a:endParaRPr sz="1800" dirty="0">
              <a:latin typeface="Arial"/>
              <a:cs typeface="Arial"/>
            </a:endParaRPr>
          </a:p>
          <a:p>
            <a:pPr marL="12700">
              <a:lnSpc>
                <a:spcPct val="100000"/>
              </a:lnSpc>
              <a:spcBef>
                <a:spcPts val="600"/>
              </a:spcBef>
            </a:pPr>
            <a:r>
              <a:rPr sz="1400" spc="-5" dirty="0">
                <a:latin typeface="Arial"/>
                <a:cs typeface="Arial"/>
              </a:rPr>
              <a:t>Arnold,</a:t>
            </a:r>
            <a:r>
              <a:rPr sz="1400" spc="-50" dirty="0">
                <a:latin typeface="Arial"/>
                <a:cs typeface="Arial"/>
              </a:rPr>
              <a:t> </a:t>
            </a:r>
            <a:r>
              <a:rPr sz="1400" spc="-5" dirty="0">
                <a:latin typeface="Arial"/>
                <a:cs typeface="Arial"/>
              </a:rPr>
              <a:t>K.-H.</a:t>
            </a:r>
            <a:r>
              <a:rPr sz="1400" spc="-15" dirty="0">
                <a:latin typeface="Arial"/>
                <a:cs typeface="Arial"/>
              </a:rPr>
              <a:t> </a:t>
            </a:r>
            <a:r>
              <a:rPr sz="1400" dirty="0">
                <a:latin typeface="Arial"/>
                <a:cs typeface="Arial"/>
              </a:rPr>
              <a:t>(Hrsg.),</a:t>
            </a:r>
            <a:r>
              <a:rPr sz="1400" spc="-40" dirty="0">
                <a:latin typeface="Arial"/>
                <a:cs typeface="Arial"/>
              </a:rPr>
              <a:t> </a:t>
            </a:r>
            <a:r>
              <a:rPr sz="1400" spc="-5" dirty="0">
                <a:latin typeface="Arial"/>
                <a:cs typeface="Arial"/>
              </a:rPr>
              <a:t>(2009).</a:t>
            </a:r>
            <a:r>
              <a:rPr sz="1400" spc="-50" dirty="0">
                <a:latin typeface="Arial"/>
                <a:cs typeface="Arial"/>
              </a:rPr>
              <a:t> </a:t>
            </a:r>
            <a:r>
              <a:rPr sz="1400" i="1" spc="-5" dirty="0">
                <a:latin typeface="Arial"/>
                <a:cs typeface="Arial"/>
              </a:rPr>
              <a:t>Handbuch</a:t>
            </a:r>
            <a:r>
              <a:rPr sz="1400" i="1" spc="-55" dirty="0">
                <a:latin typeface="Arial"/>
                <a:cs typeface="Arial"/>
              </a:rPr>
              <a:t> </a:t>
            </a:r>
            <a:r>
              <a:rPr sz="1400" i="1" spc="-10" dirty="0">
                <a:latin typeface="Arial"/>
                <a:cs typeface="Arial"/>
              </a:rPr>
              <a:t>Unterricht.</a:t>
            </a:r>
            <a:r>
              <a:rPr sz="1400" i="1" spc="-50" dirty="0">
                <a:latin typeface="Arial"/>
                <a:cs typeface="Arial"/>
              </a:rPr>
              <a:t> </a:t>
            </a:r>
            <a:r>
              <a:rPr sz="1400" spc="-5" dirty="0">
                <a:latin typeface="Arial"/>
                <a:cs typeface="Arial"/>
              </a:rPr>
              <a:t>Bad</a:t>
            </a:r>
            <a:r>
              <a:rPr sz="1400" spc="-15" dirty="0">
                <a:latin typeface="Arial"/>
                <a:cs typeface="Arial"/>
              </a:rPr>
              <a:t> </a:t>
            </a:r>
            <a:r>
              <a:rPr sz="1400" spc="-5" dirty="0">
                <a:latin typeface="Arial"/>
                <a:cs typeface="Arial"/>
              </a:rPr>
              <a:t>Heilbrunn:</a:t>
            </a:r>
            <a:r>
              <a:rPr sz="1400" spc="-204" dirty="0">
                <a:latin typeface="Arial"/>
                <a:cs typeface="Arial"/>
              </a:rPr>
              <a:t> </a:t>
            </a:r>
            <a:r>
              <a:rPr sz="1400" spc="-5" dirty="0">
                <a:latin typeface="Arial"/>
                <a:cs typeface="Arial"/>
              </a:rPr>
              <a:t>Klinkhardt.</a:t>
            </a:r>
            <a:endParaRPr sz="1400" dirty="0">
              <a:latin typeface="Arial"/>
              <a:cs typeface="Arial"/>
            </a:endParaRPr>
          </a:p>
          <a:p>
            <a:pPr marL="12700">
              <a:lnSpc>
                <a:spcPct val="100000"/>
              </a:lnSpc>
              <a:spcBef>
                <a:spcPts val="600"/>
              </a:spcBef>
            </a:pPr>
            <a:r>
              <a:rPr sz="1400" spc="-15" dirty="0">
                <a:latin typeface="Arial"/>
                <a:cs typeface="Arial"/>
              </a:rPr>
              <a:t>Benner,</a:t>
            </a:r>
            <a:r>
              <a:rPr sz="1400" spc="-50" dirty="0">
                <a:latin typeface="Arial"/>
                <a:cs typeface="Arial"/>
              </a:rPr>
              <a:t> </a:t>
            </a:r>
            <a:r>
              <a:rPr sz="1400" spc="-5" dirty="0">
                <a:latin typeface="Arial"/>
                <a:cs typeface="Arial"/>
              </a:rPr>
              <a:t>D.</a:t>
            </a:r>
            <a:r>
              <a:rPr sz="1400" dirty="0">
                <a:latin typeface="Arial"/>
                <a:cs typeface="Arial"/>
              </a:rPr>
              <a:t> &amp;</a:t>
            </a:r>
            <a:r>
              <a:rPr sz="1400" spc="-5" dirty="0">
                <a:latin typeface="Arial"/>
                <a:cs typeface="Arial"/>
              </a:rPr>
              <a:t> Oelkers,</a:t>
            </a:r>
            <a:r>
              <a:rPr sz="1400" spc="-45" dirty="0">
                <a:latin typeface="Arial"/>
                <a:cs typeface="Arial"/>
              </a:rPr>
              <a:t> </a:t>
            </a:r>
            <a:r>
              <a:rPr sz="1400" dirty="0">
                <a:latin typeface="Arial"/>
                <a:cs typeface="Arial"/>
              </a:rPr>
              <a:t>J.</a:t>
            </a:r>
            <a:r>
              <a:rPr sz="1400" spc="-25" dirty="0">
                <a:latin typeface="Arial"/>
                <a:cs typeface="Arial"/>
              </a:rPr>
              <a:t> </a:t>
            </a:r>
            <a:r>
              <a:rPr sz="1400" dirty="0">
                <a:latin typeface="Arial"/>
                <a:cs typeface="Arial"/>
              </a:rPr>
              <a:t>(Hrsg.),</a:t>
            </a:r>
            <a:r>
              <a:rPr sz="1400" spc="-30" dirty="0">
                <a:latin typeface="Arial"/>
                <a:cs typeface="Arial"/>
              </a:rPr>
              <a:t> </a:t>
            </a:r>
            <a:r>
              <a:rPr sz="1400" spc="-5" dirty="0">
                <a:latin typeface="Arial"/>
                <a:cs typeface="Arial"/>
              </a:rPr>
              <a:t>(2010).</a:t>
            </a:r>
            <a:r>
              <a:rPr sz="1400" spc="-45" dirty="0">
                <a:latin typeface="Arial"/>
                <a:cs typeface="Arial"/>
              </a:rPr>
              <a:t> </a:t>
            </a:r>
            <a:r>
              <a:rPr sz="1400" i="1" spc="-5" dirty="0">
                <a:latin typeface="Arial"/>
                <a:cs typeface="Arial"/>
              </a:rPr>
              <a:t>Historisches</a:t>
            </a:r>
            <a:r>
              <a:rPr sz="1400" i="1" spc="-55" dirty="0">
                <a:latin typeface="Arial"/>
                <a:cs typeface="Arial"/>
              </a:rPr>
              <a:t> </a:t>
            </a:r>
            <a:r>
              <a:rPr sz="1400" i="1" spc="-5" dirty="0">
                <a:latin typeface="Arial"/>
                <a:cs typeface="Arial"/>
              </a:rPr>
              <a:t>Wörterbuch</a:t>
            </a:r>
            <a:r>
              <a:rPr sz="1400" i="1" spc="-55" dirty="0">
                <a:latin typeface="Arial"/>
                <a:cs typeface="Arial"/>
              </a:rPr>
              <a:t> </a:t>
            </a:r>
            <a:r>
              <a:rPr sz="1400" i="1" dirty="0">
                <a:latin typeface="Arial"/>
                <a:cs typeface="Arial"/>
              </a:rPr>
              <a:t>der</a:t>
            </a:r>
            <a:r>
              <a:rPr sz="1400" i="1" spc="-170" dirty="0">
                <a:latin typeface="Arial"/>
                <a:cs typeface="Arial"/>
              </a:rPr>
              <a:t> </a:t>
            </a:r>
            <a:r>
              <a:rPr sz="1400" i="1" spc="-5" dirty="0">
                <a:latin typeface="Arial"/>
                <a:cs typeface="Arial"/>
              </a:rPr>
              <a:t>Pädagogik.</a:t>
            </a:r>
            <a:r>
              <a:rPr sz="1400" i="1" spc="-45" dirty="0">
                <a:latin typeface="Arial"/>
                <a:cs typeface="Arial"/>
              </a:rPr>
              <a:t> </a:t>
            </a:r>
            <a:r>
              <a:rPr sz="1400" spc="-10" dirty="0">
                <a:latin typeface="Arial"/>
                <a:cs typeface="Arial"/>
              </a:rPr>
              <a:t>Weinheim;</a:t>
            </a:r>
            <a:r>
              <a:rPr sz="1400" spc="-50" dirty="0">
                <a:latin typeface="Arial"/>
                <a:cs typeface="Arial"/>
              </a:rPr>
              <a:t> </a:t>
            </a:r>
            <a:r>
              <a:rPr sz="1400" spc="-5" dirty="0">
                <a:latin typeface="Arial"/>
                <a:cs typeface="Arial"/>
              </a:rPr>
              <a:t>Basel:</a:t>
            </a:r>
            <a:r>
              <a:rPr sz="1400" spc="-250" dirty="0">
                <a:latin typeface="Arial"/>
                <a:cs typeface="Arial"/>
              </a:rPr>
              <a:t> </a:t>
            </a:r>
            <a:r>
              <a:rPr sz="1400" dirty="0">
                <a:latin typeface="Arial"/>
                <a:cs typeface="Arial"/>
              </a:rPr>
              <a:t>Beltz.</a:t>
            </a:r>
          </a:p>
          <a:p>
            <a:pPr marL="12700" marR="71120">
              <a:lnSpc>
                <a:spcPct val="100000"/>
              </a:lnSpc>
              <a:spcBef>
                <a:spcPts val="600"/>
              </a:spcBef>
            </a:pPr>
            <a:r>
              <a:rPr sz="1400" spc="-5" dirty="0">
                <a:latin typeface="Arial"/>
                <a:cs typeface="Arial"/>
              </a:rPr>
              <a:t>Bernhard, </a:t>
            </a:r>
            <a:r>
              <a:rPr sz="1400" dirty="0">
                <a:latin typeface="Arial"/>
                <a:cs typeface="Arial"/>
              </a:rPr>
              <a:t>Armin </a:t>
            </a:r>
            <a:r>
              <a:rPr sz="1400" spc="-5" dirty="0">
                <a:latin typeface="Arial"/>
                <a:cs typeface="Arial"/>
              </a:rPr>
              <a:t>(2014): </a:t>
            </a:r>
            <a:r>
              <a:rPr sz="1400" i="1" spc="-5" dirty="0">
                <a:latin typeface="Arial"/>
                <a:cs typeface="Arial"/>
              </a:rPr>
              <a:t>Pädagogisches Denken: Einführung </a:t>
            </a:r>
            <a:r>
              <a:rPr sz="1400" i="1" dirty="0">
                <a:latin typeface="Arial"/>
                <a:cs typeface="Arial"/>
              </a:rPr>
              <a:t>in </a:t>
            </a:r>
            <a:r>
              <a:rPr sz="1400" i="1" spc="-5" dirty="0">
                <a:latin typeface="Arial"/>
                <a:cs typeface="Arial"/>
              </a:rPr>
              <a:t>allgemeine Grundlagen </a:t>
            </a:r>
            <a:r>
              <a:rPr sz="1400" i="1" dirty="0">
                <a:latin typeface="Arial"/>
                <a:cs typeface="Arial"/>
              </a:rPr>
              <a:t>der </a:t>
            </a:r>
            <a:r>
              <a:rPr sz="1400" i="1" spc="-5" dirty="0">
                <a:latin typeface="Arial"/>
                <a:cs typeface="Arial"/>
              </a:rPr>
              <a:t>Erziehungs-  und </a:t>
            </a:r>
            <a:r>
              <a:rPr sz="1400" i="1" spc="-15" dirty="0">
                <a:latin typeface="Arial"/>
                <a:cs typeface="Arial"/>
              </a:rPr>
              <a:t>Bildungswissenschaft</a:t>
            </a:r>
            <a:r>
              <a:rPr sz="1400" spc="-15" dirty="0">
                <a:latin typeface="Arial"/>
                <a:cs typeface="Arial"/>
              </a:rPr>
              <a:t>. </a:t>
            </a:r>
            <a:r>
              <a:rPr sz="1400" dirty="0">
                <a:latin typeface="Arial"/>
                <a:cs typeface="Arial"/>
              </a:rPr>
              <a:t>6., </a:t>
            </a:r>
            <a:r>
              <a:rPr sz="1400" spc="-5" dirty="0">
                <a:latin typeface="Arial"/>
                <a:cs typeface="Arial"/>
              </a:rPr>
              <a:t>überarb. Auflage. </a:t>
            </a:r>
            <a:r>
              <a:rPr sz="1400" spc="-15" dirty="0">
                <a:latin typeface="Arial"/>
                <a:cs typeface="Arial"/>
              </a:rPr>
              <a:t>Baltmannsweiler: Schneider-Verlag</a:t>
            </a:r>
            <a:r>
              <a:rPr sz="1400" spc="70" dirty="0">
                <a:latin typeface="Arial"/>
                <a:cs typeface="Arial"/>
              </a:rPr>
              <a:t> </a:t>
            </a:r>
            <a:r>
              <a:rPr sz="1400" spc="-10" dirty="0">
                <a:latin typeface="Arial"/>
                <a:cs typeface="Arial"/>
              </a:rPr>
              <a:t>Hohengehren.</a:t>
            </a:r>
            <a:endParaRPr sz="1400" dirty="0">
              <a:latin typeface="Arial"/>
              <a:cs typeface="Arial"/>
            </a:endParaRPr>
          </a:p>
          <a:p>
            <a:pPr marL="12700" marR="631825">
              <a:lnSpc>
                <a:spcPct val="100000"/>
              </a:lnSpc>
              <a:spcBef>
                <a:spcPts val="605"/>
              </a:spcBef>
            </a:pPr>
            <a:r>
              <a:rPr sz="1400" spc="-5" dirty="0">
                <a:latin typeface="Arial"/>
                <a:cs typeface="Arial"/>
              </a:rPr>
              <a:t>Bohl,</a:t>
            </a:r>
            <a:r>
              <a:rPr sz="1400" spc="-70" dirty="0">
                <a:latin typeface="Arial"/>
                <a:cs typeface="Arial"/>
              </a:rPr>
              <a:t> </a:t>
            </a:r>
            <a:r>
              <a:rPr sz="1400" spc="-5" dirty="0">
                <a:latin typeface="Arial"/>
                <a:cs typeface="Arial"/>
              </a:rPr>
              <a:t>Th.,</a:t>
            </a:r>
            <a:r>
              <a:rPr sz="1400" dirty="0">
                <a:latin typeface="Arial"/>
                <a:cs typeface="Arial"/>
              </a:rPr>
              <a:t> </a:t>
            </a:r>
            <a:r>
              <a:rPr sz="1400" spc="-15" dirty="0">
                <a:latin typeface="Arial"/>
                <a:cs typeface="Arial"/>
              </a:rPr>
              <a:t>Helsper,</a:t>
            </a:r>
            <a:r>
              <a:rPr sz="1400" spc="-35" dirty="0">
                <a:latin typeface="Arial"/>
                <a:cs typeface="Arial"/>
              </a:rPr>
              <a:t> </a:t>
            </a:r>
            <a:r>
              <a:rPr sz="1400" spc="-20" dirty="0">
                <a:latin typeface="Arial"/>
                <a:cs typeface="Arial"/>
              </a:rPr>
              <a:t>W.,</a:t>
            </a:r>
            <a:r>
              <a:rPr sz="1400" spc="-25" dirty="0">
                <a:latin typeface="Arial"/>
                <a:cs typeface="Arial"/>
              </a:rPr>
              <a:t> </a:t>
            </a:r>
            <a:r>
              <a:rPr sz="1400" spc="-5" dirty="0">
                <a:latin typeface="Arial"/>
                <a:cs typeface="Arial"/>
              </a:rPr>
              <a:t>Holtappels,</a:t>
            </a:r>
            <a:r>
              <a:rPr sz="1400" spc="-40" dirty="0">
                <a:latin typeface="Arial"/>
                <a:cs typeface="Arial"/>
              </a:rPr>
              <a:t> </a:t>
            </a:r>
            <a:r>
              <a:rPr sz="1400" spc="-5" dirty="0">
                <a:latin typeface="Arial"/>
                <a:cs typeface="Arial"/>
              </a:rPr>
              <a:t>H.G.</a:t>
            </a:r>
            <a:r>
              <a:rPr sz="1400" spc="-15" dirty="0">
                <a:latin typeface="Arial"/>
                <a:cs typeface="Arial"/>
              </a:rPr>
              <a:t> </a:t>
            </a:r>
            <a:r>
              <a:rPr sz="1400" dirty="0">
                <a:latin typeface="Arial"/>
                <a:cs typeface="Arial"/>
              </a:rPr>
              <a:t>et</a:t>
            </a:r>
            <a:r>
              <a:rPr sz="1400" spc="-20" dirty="0">
                <a:latin typeface="Arial"/>
                <a:cs typeface="Arial"/>
              </a:rPr>
              <a:t> </a:t>
            </a:r>
            <a:r>
              <a:rPr sz="1400" dirty="0">
                <a:latin typeface="Arial"/>
                <a:cs typeface="Arial"/>
              </a:rPr>
              <a:t>al.</a:t>
            </a:r>
            <a:r>
              <a:rPr sz="1400" spc="-15" dirty="0">
                <a:latin typeface="Arial"/>
                <a:cs typeface="Arial"/>
              </a:rPr>
              <a:t> </a:t>
            </a:r>
            <a:r>
              <a:rPr sz="1400" dirty="0">
                <a:latin typeface="Arial"/>
                <a:cs typeface="Arial"/>
              </a:rPr>
              <a:t>(Hrsg.)</a:t>
            </a:r>
            <a:r>
              <a:rPr sz="1400" spc="-30" dirty="0">
                <a:latin typeface="Arial"/>
                <a:cs typeface="Arial"/>
              </a:rPr>
              <a:t> </a:t>
            </a:r>
            <a:r>
              <a:rPr sz="1400" spc="-5" dirty="0">
                <a:latin typeface="Arial"/>
                <a:cs typeface="Arial"/>
              </a:rPr>
              <a:t>(2010):</a:t>
            </a:r>
            <a:r>
              <a:rPr sz="1400" spc="-40" dirty="0">
                <a:latin typeface="Arial"/>
                <a:cs typeface="Arial"/>
              </a:rPr>
              <a:t> </a:t>
            </a:r>
            <a:r>
              <a:rPr sz="1400" spc="-5" dirty="0">
                <a:latin typeface="Arial"/>
                <a:cs typeface="Arial"/>
              </a:rPr>
              <a:t>Handbuch</a:t>
            </a:r>
            <a:r>
              <a:rPr sz="1400" spc="-45" dirty="0">
                <a:latin typeface="Arial"/>
                <a:cs typeface="Arial"/>
              </a:rPr>
              <a:t> </a:t>
            </a:r>
            <a:r>
              <a:rPr sz="1400" spc="-10" dirty="0">
                <a:latin typeface="Arial"/>
                <a:cs typeface="Arial"/>
              </a:rPr>
              <a:t>Schulentwicklung:</a:t>
            </a:r>
            <a:r>
              <a:rPr sz="1400" spc="-195" dirty="0">
                <a:latin typeface="Arial"/>
                <a:cs typeface="Arial"/>
              </a:rPr>
              <a:t> </a:t>
            </a:r>
            <a:r>
              <a:rPr sz="1400" i="1" spc="-150" dirty="0">
                <a:latin typeface="Arial"/>
                <a:cs typeface="Arial"/>
              </a:rPr>
              <a:t>Theorie-  </a:t>
            </a:r>
            <a:r>
              <a:rPr sz="1400" i="1" spc="-10" dirty="0">
                <a:latin typeface="Arial"/>
                <a:cs typeface="Arial"/>
              </a:rPr>
              <a:t>Forschungsbefunde </a:t>
            </a:r>
            <a:r>
              <a:rPr sz="1400" i="1" dirty="0">
                <a:latin typeface="Arial"/>
                <a:cs typeface="Arial"/>
              </a:rPr>
              <a:t>- </a:t>
            </a:r>
            <a:r>
              <a:rPr sz="1400" i="1" spc="-15" dirty="0">
                <a:latin typeface="Arial"/>
                <a:cs typeface="Arial"/>
              </a:rPr>
              <a:t>Entwicklungsprozesse </a:t>
            </a:r>
            <a:r>
              <a:rPr sz="1400" i="1" dirty="0">
                <a:latin typeface="Arial"/>
                <a:cs typeface="Arial"/>
              </a:rPr>
              <a:t>- </a:t>
            </a:r>
            <a:r>
              <a:rPr sz="1400" i="1" spc="-10" dirty="0">
                <a:latin typeface="Arial"/>
                <a:cs typeface="Arial"/>
              </a:rPr>
              <a:t>Methodenrepertoire</a:t>
            </a:r>
            <a:r>
              <a:rPr sz="1400" spc="-10" dirty="0">
                <a:latin typeface="Arial"/>
                <a:cs typeface="Arial"/>
              </a:rPr>
              <a:t>. </a:t>
            </a:r>
            <a:r>
              <a:rPr sz="1400" dirty="0">
                <a:latin typeface="Arial"/>
                <a:cs typeface="Arial"/>
              </a:rPr>
              <a:t>Bad </a:t>
            </a:r>
            <a:r>
              <a:rPr sz="1400" spc="-15" dirty="0">
                <a:latin typeface="Arial"/>
                <a:cs typeface="Arial"/>
              </a:rPr>
              <a:t>Heilbrunn:</a:t>
            </a:r>
            <a:r>
              <a:rPr sz="1400" spc="-320" dirty="0">
                <a:latin typeface="Arial"/>
                <a:cs typeface="Arial"/>
              </a:rPr>
              <a:t> </a:t>
            </a:r>
            <a:r>
              <a:rPr sz="1400" spc="-5" dirty="0">
                <a:latin typeface="Arial"/>
                <a:cs typeface="Arial"/>
              </a:rPr>
              <a:t>Klinkhardt.</a:t>
            </a:r>
            <a:endParaRPr sz="1400" dirty="0">
              <a:latin typeface="Arial"/>
              <a:cs typeface="Arial"/>
            </a:endParaRPr>
          </a:p>
          <a:p>
            <a:pPr marL="12700" marR="933450">
              <a:lnSpc>
                <a:spcPct val="135700"/>
              </a:lnSpc>
            </a:pPr>
            <a:r>
              <a:rPr sz="1400" spc="-15" dirty="0">
                <a:latin typeface="Arial"/>
                <a:cs typeface="Arial"/>
              </a:rPr>
              <a:t>Helsper,</a:t>
            </a:r>
            <a:r>
              <a:rPr sz="1400" spc="-70" dirty="0">
                <a:latin typeface="Arial"/>
                <a:cs typeface="Arial"/>
              </a:rPr>
              <a:t> </a:t>
            </a:r>
            <a:r>
              <a:rPr sz="1400" spc="-20" dirty="0">
                <a:latin typeface="Arial"/>
                <a:cs typeface="Arial"/>
              </a:rPr>
              <a:t>W.;</a:t>
            </a:r>
            <a:r>
              <a:rPr sz="1400" spc="-55" dirty="0">
                <a:latin typeface="Arial"/>
                <a:cs typeface="Arial"/>
              </a:rPr>
              <a:t> </a:t>
            </a:r>
            <a:r>
              <a:rPr sz="1400" spc="-15" dirty="0">
                <a:latin typeface="Arial"/>
                <a:cs typeface="Arial"/>
              </a:rPr>
              <a:t>Tippelt,</a:t>
            </a:r>
            <a:r>
              <a:rPr sz="1400" spc="-40" dirty="0">
                <a:latin typeface="Arial"/>
                <a:cs typeface="Arial"/>
              </a:rPr>
              <a:t> </a:t>
            </a:r>
            <a:r>
              <a:rPr sz="1400" spc="-5" dirty="0">
                <a:latin typeface="Arial"/>
                <a:cs typeface="Arial"/>
              </a:rPr>
              <a:t>R. </a:t>
            </a:r>
            <a:r>
              <a:rPr sz="1400" dirty="0">
                <a:latin typeface="Arial"/>
                <a:cs typeface="Arial"/>
              </a:rPr>
              <a:t>(Hrsg.)</a:t>
            </a:r>
            <a:r>
              <a:rPr sz="1400" spc="-35" dirty="0">
                <a:latin typeface="Arial"/>
                <a:cs typeface="Arial"/>
              </a:rPr>
              <a:t> </a:t>
            </a:r>
            <a:r>
              <a:rPr sz="1400" spc="-20" dirty="0">
                <a:latin typeface="Arial"/>
                <a:cs typeface="Arial"/>
              </a:rPr>
              <a:t>(2011):</a:t>
            </a:r>
            <a:r>
              <a:rPr sz="1400" spc="-40" dirty="0">
                <a:latin typeface="Arial"/>
                <a:cs typeface="Arial"/>
              </a:rPr>
              <a:t> </a:t>
            </a:r>
            <a:r>
              <a:rPr sz="1400" spc="-10" dirty="0">
                <a:latin typeface="Arial"/>
                <a:cs typeface="Arial"/>
              </a:rPr>
              <a:t>Pädagogische</a:t>
            </a:r>
            <a:r>
              <a:rPr sz="1400" spc="-65" dirty="0">
                <a:latin typeface="Arial"/>
                <a:cs typeface="Arial"/>
              </a:rPr>
              <a:t> </a:t>
            </a:r>
            <a:r>
              <a:rPr sz="1400" spc="-10" dirty="0">
                <a:latin typeface="Arial"/>
                <a:cs typeface="Arial"/>
              </a:rPr>
              <a:t>Professionalität.</a:t>
            </a:r>
            <a:r>
              <a:rPr sz="1400" spc="-65" dirty="0">
                <a:latin typeface="Arial"/>
                <a:cs typeface="Arial"/>
              </a:rPr>
              <a:t> </a:t>
            </a:r>
            <a:r>
              <a:rPr sz="1400" spc="-10" dirty="0">
                <a:latin typeface="Arial"/>
                <a:cs typeface="Arial"/>
              </a:rPr>
              <a:t>Weinheim,</a:t>
            </a:r>
            <a:r>
              <a:rPr sz="1400" spc="-70" dirty="0">
                <a:latin typeface="Arial"/>
                <a:cs typeface="Arial"/>
              </a:rPr>
              <a:t> </a:t>
            </a:r>
            <a:r>
              <a:rPr sz="1400" spc="-5" dirty="0">
                <a:latin typeface="Arial"/>
                <a:cs typeface="Arial"/>
              </a:rPr>
              <a:t>Basel:</a:t>
            </a:r>
            <a:r>
              <a:rPr sz="1400" spc="-50" dirty="0">
                <a:latin typeface="Arial"/>
                <a:cs typeface="Arial"/>
              </a:rPr>
              <a:t> </a:t>
            </a:r>
            <a:r>
              <a:rPr sz="1400" dirty="0">
                <a:latin typeface="Arial"/>
                <a:cs typeface="Arial"/>
              </a:rPr>
              <a:t>Beltz  </a:t>
            </a:r>
            <a:r>
              <a:rPr sz="1400" spc="-10" dirty="0">
                <a:latin typeface="Arial"/>
                <a:cs typeface="Arial"/>
              </a:rPr>
              <a:t>Herzmann,</a:t>
            </a:r>
            <a:r>
              <a:rPr sz="1400" spc="-45" dirty="0">
                <a:latin typeface="Arial"/>
                <a:cs typeface="Arial"/>
              </a:rPr>
              <a:t> </a:t>
            </a:r>
            <a:r>
              <a:rPr sz="1400" spc="-95" dirty="0">
                <a:latin typeface="Arial"/>
                <a:cs typeface="Arial"/>
              </a:rPr>
              <a:t>P.</a:t>
            </a:r>
            <a:r>
              <a:rPr sz="1400" spc="5" dirty="0">
                <a:latin typeface="Arial"/>
                <a:cs typeface="Arial"/>
              </a:rPr>
              <a:t> </a:t>
            </a:r>
            <a:r>
              <a:rPr sz="1400" dirty="0">
                <a:latin typeface="Arial"/>
                <a:cs typeface="Arial"/>
              </a:rPr>
              <a:t>&amp;</a:t>
            </a:r>
            <a:r>
              <a:rPr sz="1400" spc="5" dirty="0">
                <a:latin typeface="Arial"/>
                <a:cs typeface="Arial"/>
              </a:rPr>
              <a:t> </a:t>
            </a:r>
            <a:r>
              <a:rPr sz="1400" dirty="0">
                <a:latin typeface="Arial"/>
                <a:cs typeface="Arial"/>
              </a:rPr>
              <a:t>König,</a:t>
            </a:r>
            <a:r>
              <a:rPr sz="1400" spc="-45" dirty="0">
                <a:latin typeface="Arial"/>
                <a:cs typeface="Arial"/>
              </a:rPr>
              <a:t> </a:t>
            </a:r>
            <a:r>
              <a:rPr sz="1400" dirty="0">
                <a:latin typeface="Arial"/>
                <a:cs typeface="Arial"/>
              </a:rPr>
              <a:t>J.</a:t>
            </a:r>
            <a:r>
              <a:rPr sz="1400" spc="-30" dirty="0">
                <a:latin typeface="Arial"/>
                <a:cs typeface="Arial"/>
              </a:rPr>
              <a:t> </a:t>
            </a:r>
            <a:r>
              <a:rPr sz="1400" spc="-5" dirty="0">
                <a:latin typeface="Arial"/>
                <a:cs typeface="Arial"/>
              </a:rPr>
              <a:t>(2016):</a:t>
            </a:r>
            <a:r>
              <a:rPr sz="1400" spc="-35" dirty="0">
                <a:latin typeface="Arial"/>
                <a:cs typeface="Arial"/>
              </a:rPr>
              <a:t> </a:t>
            </a:r>
            <a:r>
              <a:rPr sz="1400" i="1" spc="-10" dirty="0">
                <a:latin typeface="Arial"/>
                <a:cs typeface="Arial"/>
              </a:rPr>
              <a:t>Lehrerberuf</a:t>
            </a:r>
            <a:r>
              <a:rPr sz="1400" i="1" spc="-45" dirty="0">
                <a:latin typeface="Arial"/>
                <a:cs typeface="Arial"/>
              </a:rPr>
              <a:t> </a:t>
            </a:r>
            <a:r>
              <a:rPr sz="1400" i="1" dirty="0">
                <a:latin typeface="Arial"/>
                <a:cs typeface="Arial"/>
              </a:rPr>
              <a:t>und</a:t>
            </a:r>
            <a:r>
              <a:rPr sz="1400" i="1" spc="-25" dirty="0">
                <a:latin typeface="Arial"/>
                <a:cs typeface="Arial"/>
              </a:rPr>
              <a:t> </a:t>
            </a:r>
            <a:r>
              <a:rPr sz="1400" i="1" spc="-10" dirty="0">
                <a:latin typeface="Arial"/>
                <a:cs typeface="Arial"/>
              </a:rPr>
              <a:t>Lehrerbildung</a:t>
            </a:r>
            <a:r>
              <a:rPr sz="1400" spc="-10" dirty="0">
                <a:latin typeface="Arial"/>
                <a:cs typeface="Arial"/>
              </a:rPr>
              <a:t>.</a:t>
            </a:r>
            <a:r>
              <a:rPr sz="1400" spc="-40" dirty="0">
                <a:latin typeface="Arial"/>
                <a:cs typeface="Arial"/>
              </a:rPr>
              <a:t> </a:t>
            </a:r>
            <a:r>
              <a:rPr sz="1400" spc="-5" dirty="0">
                <a:latin typeface="Arial"/>
                <a:cs typeface="Arial"/>
              </a:rPr>
              <a:t>Bad Heilbrunn:</a:t>
            </a:r>
            <a:r>
              <a:rPr sz="1400" spc="-225" dirty="0">
                <a:latin typeface="Arial"/>
                <a:cs typeface="Arial"/>
              </a:rPr>
              <a:t> </a:t>
            </a:r>
            <a:r>
              <a:rPr sz="1400" spc="-5" dirty="0">
                <a:latin typeface="Arial"/>
                <a:cs typeface="Arial"/>
              </a:rPr>
              <a:t>Klinkhardt.</a:t>
            </a:r>
            <a:endParaRPr sz="1400" dirty="0">
              <a:latin typeface="Arial"/>
              <a:cs typeface="Arial"/>
            </a:endParaRPr>
          </a:p>
          <a:p>
            <a:pPr marL="12700">
              <a:lnSpc>
                <a:spcPct val="100000"/>
              </a:lnSpc>
              <a:spcBef>
                <a:spcPts val="600"/>
              </a:spcBef>
            </a:pPr>
            <a:r>
              <a:rPr sz="1400" spc="-15" dirty="0">
                <a:latin typeface="Arial"/>
                <a:cs typeface="Arial"/>
              </a:rPr>
              <a:t>Faulstich-Wieland, </a:t>
            </a:r>
            <a:r>
              <a:rPr sz="1400" spc="-5" dirty="0">
                <a:latin typeface="Arial"/>
                <a:cs typeface="Arial"/>
              </a:rPr>
              <a:t>H., Faulstich, </a:t>
            </a:r>
            <a:r>
              <a:rPr sz="1400" spc="-90" dirty="0">
                <a:latin typeface="Arial"/>
                <a:cs typeface="Arial"/>
              </a:rPr>
              <a:t>P. </a:t>
            </a:r>
            <a:r>
              <a:rPr sz="1400" dirty="0">
                <a:latin typeface="Arial"/>
                <a:cs typeface="Arial"/>
              </a:rPr>
              <a:t>(Hrsg.) </a:t>
            </a:r>
            <a:r>
              <a:rPr sz="1400" spc="-5" dirty="0">
                <a:latin typeface="Arial"/>
                <a:cs typeface="Arial"/>
              </a:rPr>
              <a:t>(2008). </a:t>
            </a:r>
            <a:r>
              <a:rPr sz="1400" i="1" spc="-15" dirty="0">
                <a:latin typeface="Arial"/>
                <a:cs typeface="Arial"/>
              </a:rPr>
              <a:t>Erziehungswissenschaft. </a:t>
            </a:r>
            <a:r>
              <a:rPr sz="1400" i="1" spc="-10" dirty="0">
                <a:latin typeface="Arial"/>
                <a:cs typeface="Arial"/>
              </a:rPr>
              <a:t>Ein Grundkurs</a:t>
            </a:r>
            <a:r>
              <a:rPr sz="1400" spc="-10" dirty="0">
                <a:latin typeface="Arial"/>
                <a:cs typeface="Arial"/>
              </a:rPr>
              <a:t>. </a:t>
            </a:r>
            <a:r>
              <a:rPr sz="1400" spc="-5" dirty="0">
                <a:latin typeface="Arial"/>
                <a:cs typeface="Arial"/>
              </a:rPr>
              <a:t>Reinbek</a:t>
            </a:r>
            <a:r>
              <a:rPr sz="1400" spc="-160" dirty="0">
                <a:latin typeface="Arial"/>
                <a:cs typeface="Arial"/>
              </a:rPr>
              <a:t> </a:t>
            </a:r>
            <a:r>
              <a:rPr sz="1400" dirty="0">
                <a:latin typeface="Arial"/>
                <a:cs typeface="Arial"/>
              </a:rPr>
              <a:t>bei</a:t>
            </a:r>
          </a:p>
          <a:p>
            <a:pPr marL="12700">
              <a:lnSpc>
                <a:spcPct val="100000"/>
              </a:lnSpc>
            </a:pPr>
            <a:r>
              <a:rPr sz="1400" spc="-5" dirty="0">
                <a:latin typeface="Arial"/>
                <a:cs typeface="Arial"/>
              </a:rPr>
              <a:t>Hamburg:</a:t>
            </a:r>
            <a:r>
              <a:rPr sz="1400" spc="-175" dirty="0">
                <a:latin typeface="Arial"/>
                <a:cs typeface="Arial"/>
              </a:rPr>
              <a:t> </a:t>
            </a:r>
            <a:r>
              <a:rPr sz="1400" spc="-5" dirty="0">
                <a:latin typeface="Arial"/>
                <a:cs typeface="Arial"/>
              </a:rPr>
              <a:t>Rowohlt.</a:t>
            </a:r>
            <a:endParaRPr sz="1400" dirty="0">
              <a:latin typeface="Arial"/>
              <a:cs typeface="Arial"/>
            </a:endParaRPr>
          </a:p>
          <a:p>
            <a:pPr marL="12700" marR="1163955">
              <a:lnSpc>
                <a:spcPct val="100000"/>
              </a:lnSpc>
              <a:spcBef>
                <a:spcPts val="600"/>
              </a:spcBef>
            </a:pPr>
            <a:r>
              <a:rPr sz="1400" spc="-5" dirty="0">
                <a:latin typeface="Arial"/>
                <a:cs typeface="Arial"/>
              </a:rPr>
              <a:t>Horn, </a:t>
            </a:r>
            <a:r>
              <a:rPr sz="1400" spc="-30" dirty="0">
                <a:latin typeface="Arial"/>
                <a:cs typeface="Arial"/>
              </a:rPr>
              <a:t>K.-P., </a:t>
            </a:r>
            <a:r>
              <a:rPr sz="1400" spc="-5" dirty="0">
                <a:latin typeface="Arial"/>
                <a:cs typeface="Arial"/>
              </a:rPr>
              <a:t>Kemnitz, H., Marotzki, </a:t>
            </a:r>
            <a:r>
              <a:rPr sz="1400" spc="-25" dirty="0">
                <a:latin typeface="Arial"/>
                <a:cs typeface="Arial"/>
              </a:rPr>
              <a:t>W. </a:t>
            </a:r>
            <a:r>
              <a:rPr sz="1400" dirty="0">
                <a:latin typeface="Arial"/>
                <a:cs typeface="Arial"/>
              </a:rPr>
              <a:t>&amp; Sandfuchs, </a:t>
            </a:r>
            <a:r>
              <a:rPr sz="1400" spc="-5" dirty="0">
                <a:latin typeface="Arial"/>
                <a:cs typeface="Arial"/>
              </a:rPr>
              <a:t>U. </a:t>
            </a:r>
            <a:r>
              <a:rPr sz="1400" dirty="0">
                <a:latin typeface="Arial"/>
                <a:cs typeface="Arial"/>
              </a:rPr>
              <a:t>(Hrsg.), </a:t>
            </a:r>
            <a:r>
              <a:rPr sz="1400" spc="-20" dirty="0">
                <a:latin typeface="Arial"/>
                <a:cs typeface="Arial"/>
              </a:rPr>
              <a:t>(2011). </a:t>
            </a:r>
            <a:r>
              <a:rPr sz="1400" spc="-5" dirty="0">
                <a:latin typeface="Arial"/>
                <a:cs typeface="Arial"/>
              </a:rPr>
              <a:t>Klinkhardt</a:t>
            </a:r>
            <a:r>
              <a:rPr sz="1400" spc="-204" dirty="0">
                <a:latin typeface="Arial"/>
                <a:cs typeface="Arial"/>
              </a:rPr>
              <a:t> </a:t>
            </a:r>
            <a:r>
              <a:rPr sz="1400" i="1" spc="50" dirty="0">
                <a:latin typeface="Arial"/>
                <a:cs typeface="Arial"/>
              </a:rPr>
              <a:t>Lexikon  </a:t>
            </a:r>
            <a:r>
              <a:rPr sz="1400" i="1" spc="-15" dirty="0">
                <a:latin typeface="Arial"/>
                <a:cs typeface="Arial"/>
              </a:rPr>
              <a:t>Erziehungswissenschaft </a:t>
            </a:r>
            <a:r>
              <a:rPr sz="1400" i="1" dirty="0">
                <a:latin typeface="Arial"/>
                <a:cs typeface="Arial"/>
              </a:rPr>
              <a:t>(KLE)</a:t>
            </a:r>
            <a:r>
              <a:rPr sz="1400" dirty="0">
                <a:latin typeface="Arial"/>
                <a:cs typeface="Arial"/>
              </a:rPr>
              <a:t>. (3 Bde.). Bad </a:t>
            </a:r>
            <a:r>
              <a:rPr sz="1400" spc="-5" dirty="0">
                <a:latin typeface="Arial"/>
                <a:cs typeface="Arial"/>
              </a:rPr>
              <a:t>Heilbrunn:</a:t>
            </a:r>
            <a:r>
              <a:rPr sz="1400" spc="-310" dirty="0">
                <a:latin typeface="Arial"/>
                <a:cs typeface="Arial"/>
              </a:rPr>
              <a:t> </a:t>
            </a:r>
            <a:r>
              <a:rPr sz="1400" spc="-5" dirty="0">
                <a:latin typeface="Arial"/>
                <a:cs typeface="Arial"/>
              </a:rPr>
              <a:t>Klinkhardt.</a:t>
            </a:r>
            <a:endParaRPr sz="1400" dirty="0">
              <a:latin typeface="Arial"/>
              <a:cs typeface="Arial"/>
            </a:endParaRPr>
          </a:p>
          <a:p>
            <a:pPr marL="12700" marR="610235">
              <a:lnSpc>
                <a:spcPct val="100000"/>
              </a:lnSpc>
              <a:spcBef>
                <a:spcPts val="600"/>
              </a:spcBef>
            </a:pPr>
            <a:r>
              <a:rPr sz="1400" spc="-5" dirty="0">
                <a:latin typeface="Arial"/>
                <a:cs typeface="Arial"/>
              </a:rPr>
              <a:t>Rekus,</a:t>
            </a:r>
            <a:r>
              <a:rPr sz="1400" spc="-45" dirty="0">
                <a:latin typeface="Arial"/>
                <a:cs typeface="Arial"/>
              </a:rPr>
              <a:t> </a:t>
            </a:r>
            <a:r>
              <a:rPr sz="1400" spc="-5" dirty="0">
                <a:latin typeface="Arial"/>
                <a:cs typeface="Arial"/>
              </a:rPr>
              <a:t>Jürgen</a:t>
            </a:r>
            <a:r>
              <a:rPr sz="1400" spc="-45" dirty="0">
                <a:latin typeface="Arial"/>
                <a:cs typeface="Arial"/>
              </a:rPr>
              <a:t> </a:t>
            </a:r>
            <a:r>
              <a:rPr sz="1400" dirty="0">
                <a:latin typeface="Arial"/>
                <a:cs typeface="Arial"/>
              </a:rPr>
              <a:t>u.a.</a:t>
            </a:r>
            <a:r>
              <a:rPr sz="1400" spc="-40" dirty="0">
                <a:latin typeface="Arial"/>
                <a:cs typeface="Arial"/>
              </a:rPr>
              <a:t> </a:t>
            </a:r>
            <a:r>
              <a:rPr sz="1400" dirty="0">
                <a:latin typeface="Arial"/>
                <a:cs typeface="Arial"/>
              </a:rPr>
              <a:t>(Hrsg.)</a:t>
            </a:r>
            <a:r>
              <a:rPr sz="1400" spc="-20" dirty="0">
                <a:latin typeface="Arial"/>
                <a:cs typeface="Arial"/>
              </a:rPr>
              <a:t> </a:t>
            </a:r>
            <a:r>
              <a:rPr sz="1400" spc="-5" dirty="0">
                <a:latin typeface="Arial"/>
                <a:cs typeface="Arial"/>
              </a:rPr>
              <a:t>(2013):</a:t>
            </a:r>
            <a:r>
              <a:rPr sz="1400" spc="-40" dirty="0">
                <a:latin typeface="Arial"/>
                <a:cs typeface="Arial"/>
              </a:rPr>
              <a:t> </a:t>
            </a:r>
            <a:r>
              <a:rPr sz="1400" dirty="0">
                <a:latin typeface="Arial"/>
                <a:cs typeface="Arial"/>
              </a:rPr>
              <a:t>Neues</a:t>
            </a:r>
            <a:r>
              <a:rPr sz="1400" spc="-45" dirty="0">
                <a:latin typeface="Arial"/>
                <a:cs typeface="Arial"/>
              </a:rPr>
              <a:t> </a:t>
            </a:r>
            <a:r>
              <a:rPr sz="1400" spc="-10" dirty="0">
                <a:latin typeface="Arial"/>
                <a:cs typeface="Arial"/>
              </a:rPr>
              <a:t>schulpädagogisches</a:t>
            </a:r>
            <a:r>
              <a:rPr sz="1400" spc="-55" dirty="0">
                <a:latin typeface="Arial"/>
                <a:cs typeface="Arial"/>
              </a:rPr>
              <a:t> </a:t>
            </a:r>
            <a:r>
              <a:rPr sz="1400" spc="-10" dirty="0">
                <a:latin typeface="Arial"/>
                <a:cs typeface="Arial"/>
              </a:rPr>
              <a:t>Wörterbuch.</a:t>
            </a:r>
            <a:r>
              <a:rPr sz="1400" spc="-45" dirty="0">
                <a:latin typeface="Arial"/>
                <a:cs typeface="Arial"/>
              </a:rPr>
              <a:t> </a:t>
            </a:r>
            <a:r>
              <a:rPr sz="1400" spc="-5" dirty="0">
                <a:latin typeface="Arial"/>
                <a:cs typeface="Arial"/>
              </a:rPr>
              <a:t>Weinheim</a:t>
            </a:r>
            <a:r>
              <a:rPr sz="1400" spc="-50" dirty="0">
                <a:latin typeface="Arial"/>
                <a:cs typeface="Arial"/>
              </a:rPr>
              <a:t> </a:t>
            </a:r>
            <a:r>
              <a:rPr sz="1400" dirty="0">
                <a:latin typeface="Arial"/>
                <a:cs typeface="Arial"/>
              </a:rPr>
              <a:t>u.a.</a:t>
            </a:r>
            <a:r>
              <a:rPr sz="1400" spc="-35" dirty="0">
                <a:latin typeface="Arial"/>
                <a:cs typeface="Arial"/>
              </a:rPr>
              <a:t> </a:t>
            </a:r>
            <a:r>
              <a:rPr sz="1400" dirty="0">
                <a:latin typeface="Arial"/>
                <a:cs typeface="Arial"/>
              </a:rPr>
              <a:t>:</a:t>
            </a:r>
            <a:r>
              <a:rPr sz="1400" spc="10" dirty="0">
                <a:latin typeface="Arial"/>
                <a:cs typeface="Arial"/>
              </a:rPr>
              <a:t> </a:t>
            </a:r>
            <a:r>
              <a:rPr sz="1400" dirty="0">
                <a:latin typeface="Arial"/>
                <a:cs typeface="Arial"/>
              </a:rPr>
              <a:t>Beltz  </a:t>
            </a:r>
            <a:r>
              <a:rPr sz="1400" spc="-5" dirty="0">
                <a:latin typeface="Arial"/>
                <a:cs typeface="Arial"/>
              </a:rPr>
              <a:t>Juventa.</a:t>
            </a:r>
            <a:endParaRPr sz="14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5122" y="1334261"/>
            <a:ext cx="8120380"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und </a:t>
            </a:r>
            <a:r>
              <a:rPr dirty="0"/>
              <a:t>Literaturempfehlungen</a:t>
            </a:r>
            <a:r>
              <a:rPr spc="-395" dirty="0"/>
              <a:t> </a:t>
            </a:r>
            <a:r>
              <a:rPr spc="-5" dirty="0"/>
              <a:t>(8/</a:t>
            </a:r>
            <a:r>
              <a:rPr lang="de-DE" spc="-5" dirty="0"/>
              <a:t>9</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30</a:t>
            </a:fld>
            <a:endParaRPr lang="de-DE"/>
          </a:p>
        </p:txBody>
      </p:sp>
      <p:sp>
        <p:nvSpPr>
          <p:cNvPr id="4" name="Textfeld 3">
            <a:extLst>
              <a:ext uri="{FF2B5EF4-FFF2-40B4-BE49-F238E27FC236}">
                <a16:creationId xmlns:a16="http://schemas.microsoft.com/office/drawing/2014/main" xmlns="" id="{74FCECC3-9E38-C391-3480-0B9BCA0C8D11}"/>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11886" y="1894738"/>
            <a:ext cx="8080375" cy="4413388"/>
          </a:xfrm>
          <a:prstGeom prst="rect">
            <a:avLst/>
          </a:prstGeom>
        </p:spPr>
        <p:txBody>
          <a:bodyPr vert="horz" wrap="square" lIns="0" tIns="62865" rIns="0" bIns="0" rtlCol="0">
            <a:spAutoFit/>
          </a:bodyPr>
          <a:lstStyle/>
          <a:p>
            <a:pPr marL="12700">
              <a:lnSpc>
                <a:spcPct val="100000"/>
              </a:lnSpc>
              <a:spcBef>
                <a:spcPts val="495"/>
              </a:spcBef>
            </a:pPr>
            <a:r>
              <a:rPr sz="1600" spc="-10" dirty="0">
                <a:latin typeface="Arial"/>
                <a:cs typeface="Arial"/>
              </a:rPr>
              <a:t>Forschungsliteratur:</a:t>
            </a:r>
            <a:endParaRPr sz="1600" dirty="0">
              <a:latin typeface="Arial"/>
              <a:cs typeface="Arial"/>
            </a:endParaRPr>
          </a:p>
          <a:p>
            <a:pPr marL="12700" marR="352425">
              <a:lnSpc>
                <a:spcPct val="100000"/>
              </a:lnSpc>
              <a:spcBef>
                <a:spcPts val="395"/>
              </a:spcBef>
            </a:pPr>
            <a:r>
              <a:rPr sz="1600" spc="-5" dirty="0">
                <a:latin typeface="Arial"/>
                <a:cs typeface="Arial"/>
              </a:rPr>
              <a:t>Gräsel, C. (2017): </a:t>
            </a:r>
            <a:r>
              <a:rPr sz="1600" spc="-10" dirty="0">
                <a:latin typeface="Arial"/>
                <a:cs typeface="Arial"/>
              </a:rPr>
              <a:t>Entwicklung von Professionalität pädagogischen Personals:  Interdisziplinäre </a:t>
            </a:r>
            <a:r>
              <a:rPr sz="1600" spc="-5" dirty="0">
                <a:latin typeface="Arial"/>
                <a:cs typeface="Arial"/>
              </a:rPr>
              <a:t>Betrachtungen, Befunde und Perspektiven. </a:t>
            </a:r>
            <a:r>
              <a:rPr sz="1600" spc="-10" dirty="0">
                <a:latin typeface="Arial"/>
                <a:cs typeface="Arial"/>
              </a:rPr>
              <a:t>Wiesbaden: </a:t>
            </a:r>
            <a:r>
              <a:rPr sz="1600" spc="-5" dirty="0">
                <a:latin typeface="Arial"/>
                <a:cs typeface="Arial"/>
              </a:rPr>
              <a:t>Springer</a:t>
            </a:r>
            <a:r>
              <a:rPr sz="1600" spc="15" dirty="0">
                <a:latin typeface="Arial"/>
                <a:cs typeface="Arial"/>
              </a:rPr>
              <a:t> </a:t>
            </a:r>
            <a:r>
              <a:rPr sz="1600" spc="-5" dirty="0">
                <a:latin typeface="Arial"/>
                <a:cs typeface="Arial"/>
              </a:rPr>
              <a:t>VS.</a:t>
            </a:r>
            <a:endParaRPr sz="1600" dirty="0">
              <a:latin typeface="Arial"/>
              <a:cs typeface="Arial"/>
            </a:endParaRPr>
          </a:p>
          <a:p>
            <a:pPr marL="12700" marR="84455">
              <a:lnSpc>
                <a:spcPct val="100000"/>
              </a:lnSpc>
              <a:spcBef>
                <a:spcPts val="395"/>
              </a:spcBef>
            </a:pPr>
            <a:r>
              <a:rPr sz="1600" spc="-15" dirty="0">
                <a:latin typeface="Arial"/>
                <a:cs typeface="Arial"/>
              </a:rPr>
              <a:t>Helsper, </a:t>
            </a:r>
            <a:r>
              <a:rPr sz="1600" spc="-20" dirty="0">
                <a:latin typeface="Arial"/>
                <a:cs typeface="Arial"/>
              </a:rPr>
              <a:t>W. </a:t>
            </a:r>
            <a:r>
              <a:rPr sz="1600" spc="-5" dirty="0">
                <a:latin typeface="Arial"/>
                <a:cs typeface="Arial"/>
              </a:rPr>
              <a:t>&amp; Böhme, J. (Hrsg.), (2008). Handbuch der </a:t>
            </a:r>
            <a:r>
              <a:rPr sz="1600" spc="-15" dirty="0">
                <a:latin typeface="Arial"/>
                <a:cs typeface="Arial"/>
              </a:rPr>
              <a:t>Schulforschung. </a:t>
            </a:r>
            <a:r>
              <a:rPr sz="1600" spc="-5" dirty="0">
                <a:latin typeface="Arial"/>
                <a:cs typeface="Arial"/>
              </a:rPr>
              <a:t>(2., durchges. u.  </a:t>
            </a:r>
            <a:r>
              <a:rPr sz="1600" spc="-20" dirty="0">
                <a:latin typeface="Arial"/>
                <a:cs typeface="Arial"/>
              </a:rPr>
              <a:t>erw. </a:t>
            </a:r>
            <a:r>
              <a:rPr sz="1600" spc="-5" dirty="0">
                <a:latin typeface="Arial"/>
                <a:cs typeface="Arial"/>
              </a:rPr>
              <a:t>Aufl.). Wiesbaden: VS </a:t>
            </a:r>
            <a:r>
              <a:rPr sz="1600" spc="-15" dirty="0">
                <a:latin typeface="Arial"/>
                <a:cs typeface="Arial"/>
              </a:rPr>
              <a:t>Verlag </a:t>
            </a:r>
            <a:r>
              <a:rPr sz="1600" spc="-5" dirty="0">
                <a:latin typeface="Arial"/>
                <a:cs typeface="Arial"/>
              </a:rPr>
              <a:t>für</a:t>
            </a:r>
            <a:r>
              <a:rPr sz="1600" spc="-100" dirty="0">
                <a:latin typeface="Arial"/>
                <a:cs typeface="Arial"/>
              </a:rPr>
              <a:t> </a:t>
            </a:r>
            <a:r>
              <a:rPr sz="1600" spc="-15" dirty="0">
                <a:latin typeface="Arial"/>
                <a:cs typeface="Arial"/>
              </a:rPr>
              <a:t>Sozialwissenschaften.</a:t>
            </a:r>
            <a:endParaRPr sz="1600" dirty="0">
              <a:latin typeface="Arial"/>
              <a:cs typeface="Arial"/>
            </a:endParaRPr>
          </a:p>
          <a:p>
            <a:pPr marL="12700">
              <a:lnSpc>
                <a:spcPct val="100000"/>
              </a:lnSpc>
              <a:spcBef>
                <a:spcPts val="409"/>
              </a:spcBef>
            </a:pPr>
            <a:r>
              <a:rPr sz="1600" spc="-15" dirty="0">
                <a:latin typeface="Arial"/>
                <a:cs typeface="Arial"/>
              </a:rPr>
              <a:t>McElvany, </a:t>
            </a:r>
            <a:r>
              <a:rPr sz="1600" spc="-5" dirty="0">
                <a:latin typeface="Arial"/>
                <a:cs typeface="Arial"/>
              </a:rPr>
              <a:t>N. (2013). Empirische </a:t>
            </a:r>
            <a:r>
              <a:rPr sz="1600" spc="-15" dirty="0">
                <a:latin typeface="Arial"/>
                <a:cs typeface="Arial"/>
              </a:rPr>
              <a:t>Bildungsforschung: </a:t>
            </a:r>
            <a:r>
              <a:rPr sz="1600" spc="-5" dirty="0">
                <a:latin typeface="Arial"/>
                <a:cs typeface="Arial"/>
              </a:rPr>
              <a:t>Theorien, Methoden, Befunde</a:t>
            </a:r>
            <a:r>
              <a:rPr sz="1600" spc="-15" dirty="0">
                <a:latin typeface="Arial"/>
                <a:cs typeface="Arial"/>
              </a:rPr>
              <a:t> </a:t>
            </a:r>
            <a:r>
              <a:rPr sz="1600" spc="-5" dirty="0">
                <a:latin typeface="Arial"/>
                <a:cs typeface="Arial"/>
              </a:rPr>
              <a:t>und</a:t>
            </a:r>
            <a:endParaRPr sz="1600" dirty="0">
              <a:latin typeface="Arial"/>
              <a:cs typeface="Arial"/>
            </a:endParaRPr>
          </a:p>
          <a:p>
            <a:pPr marL="12700">
              <a:lnSpc>
                <a:spcPct val="100000"/>
              </a:lnSpc>
            </a:pPr>
            <a:r>
              <a:rPr sz="1600" spc="-5" dirty="0">
                <a:latin typeface="Arial"/>
                <a:cs typeface="Arial"/>
              </a:rPr>
              <a:t>Perspektiven. Münster:</a:t>
            </a:r>
            <a:r>
              <a:rPr sz="1600" spc="420" dirty="0">
                <a:latin typeface="Arial"/>
                <a:cs typeface="Arial"/>
              </a:rPr>
              <a:t> </a:t>
            </a:r>
            <a:r>
              <a:rPr sz="1600" spc="-15" dirty="0">
                <a:latin typeface="Arial"/>
                <a:cs typeface="Arial"/>
              </a:rPr>
              <a:t>Waxmann.</a:t>
            </a:r>
            <a:endParaRPr sz="1600" dirty="0">
              <a:latin typeface="Arial"/>
              <a:cs typeface="Arial"/>
            </a:endParaRPr>
          </a:p>
          <a:p>
            <a:pPr marL="12700" marR="278765">
              <a:lnSpc>
                <a:spcPct val="100000"/>
              </a:lnSpc>
              <a:spcBef>
                <a:spcPts val="400"/>
              </a:spcBef>
            </a:pPr>
            <a:r>
              <a:rPr sz="1600" spc="-20" dirty="0">
                <a:latin typeface="Arial"/>
                <a:cs typeface="Arial"/>
              </a:rPr>
              <a:t>Terhart, </a:t>
            </a:r>
            <a:r>
              <a:rPr sz="1600" spc="-5" dirty="0">
                <a:latin typeface="Arial"/>
                <a:cs typeface="Arial"/>
              </a:rPr>
              <a:t>E., Bennewitz, H., Rothland, M. (Hrsg.), (2014). Handbuch der Forschung zum  Lehrerberuf. </a:t>
            </a:r>
            <a:r>
              <a:rPr sz="1600" spc="-55" dirty="0">
                <a:latin typeface="Arial"/>
                <a:cs typeface="Arial"/>
              </a:rPr>
              <a:t>Münster:</a:t>
            </a:r>
            <a:r>
              <a:rPr sz="1600" spc="35" dirty="0">
                <a:latin typeface="Arial"/>
                <a:cs typeface="Arial"/>
              </a:rPr>
              <a:t> </a:t>
            </a:r>
            <a:r>
              <a:rPr sz="1600" spc="-5" dirty="0">
                <a:latin typeface="Arial"/>
                <a:cs typeface="Arial"/>
              </a:rPr>
              <a:t>Waxman.</a:t>
            </a:r>
            <a:endParaRPr sz="1600" dirty="0">
              <a:latin typeface="Arial"/>
              <a:cs typeface="Arial"/>
            </a:endParaRPr>
          </a:p>
          <a:p>
            <a:pPr marL="12700">
              <a:lnSpc>
                <a:spcPct val="100000"/>
              </a:lnSpc>
              <a:spcBef>
                <a:spcPts val="395"/>
              </a:spcBef>
            </a:pPr>
            <a:r>
              <a:rPr sz="1600" spc="-5" dirty="0">
                <a:latin typeface="Arial"/>
                <a:cs typeface="Arial"/>
              </a:rPr>
              <a:t>Schwippert, K. (2013). Schul- und </a:t>
            </a:r>
            <a:r>
              <a:rPr sz="1600" spc="-15" dirty="0">
                <a:latin typeface="Arial"/>
                <a:cs typeface="Arial"/>
              </a:rPr>
              <a:t>Bildungsforschung. Diskussionen, </a:t>
            </a:r>
            <a:r>
              <a:rPr sz="1600" spc="-5" dirty="0">
                <a:latin typeface="Arial"/>
                <a:cs typeface="Arial"/>
              </a:rPr>
              <a:t>Befunde</a:t>
            </a:r>
            <a:r>
              <a:rPr sz="1600" spc="-40" dirty="0">
                <a:latin typeface="Arial"/>
                <a:cs typeface="Arial"/>
              </a:rPr>
              <a:t> </a:t>
            </a:r>
            <a:r>
              <a:rPr sz="1600" spc="-5" dirty="0">
                <a:latin typeface="Arial"/>
                <a:cs typeface="Arial"/>
              </a:rPr>
              <a:t>und</a:t>
            </a:r>
            <a:endParaRPr sz="1600" dirty="0">
              <a:latin typeface="Arial"/>
              <a:cs typeface="Arial"/>
            </a:endParaRPr>
          </a:p>
          <a:p>
            <a:pPr marL="12700">
              <a:lnSpc>
                <a:spcPct val="100000"/>
              </a:lnSpc>
            </a:pPr>
            <a:r>
              <a:rPr sz="1600" spc="-5" dirty="0">
                <a:latin typeface="Arial"/>
                <a:cs typeface="Arial"/>
              </a:rPr>
              <a:t>Perspektiven. Münster:</a:t>
            </a:r>
            <a:r>
              <a:rPr sz="1600" spc="395" dirty="0">
                <a:latin typeface="Arial"/>
                <a:cs typeface="Arial"/>
              </a:rPr>
              <a:t> </a:t>
            </a:r>
            <a:r>
              <a:rPr sz="1600" spc="-15" dirty="0">
                <a:latin typeface="Arial"/>
                <a:cs typeface="Arial"/>
              </a:rPr>
              <a:t>Waxmann.</a:t>
            </a:r>
            <a:endParaRPr sz="1600" dirty="0">
              <a:latin typeface="Arial"/>
              <a:cs typeface="Arial"/>
            </a:endParaRPr>
          </a:p>
          <a:p>
            <a:pPr marL="12700" marR="5080">
              <a:lnSpc>
                <a:spcPct val="100000"/>
              </a:lnSpc>
              <a:spcBef>
                <a:spcPts val="409"/>
              </a:spcBef>
            </a:pPr>
            <a:r>
              <a:rPr sz="1600" spc="-5" dirty="0">
                <a:latin typeface="Arial"/>
                <a:cs typeface="Arial"/>
              </a:rPr>
              <a:t>Spinath, Birgit (2014): </a:t>
            </a:r>
            <a:r>
              <a:rPr sz="1600" spc="-15" dirty="0">
                <a:latin typeface="Arial"/>
                <a:cs typeface="Arial"/>
              </a:rPr>
              <a:t>Empirische Bildungsforschung: </a:t>
            </a:r>
            <a:r>
              <a:rPr sz="1600" spc="-5" dirty="0">
                <a:latin typeface="Arial"/>
                <a:cs typeface="Arial"/>
              </a:rPr>
              <a:t>Aktuelle Themen der </a:t>
            </a:r>
            <a:r>
              <a:rPr sz="1600" spc="-10" dirty="0">
                <a:latin typeface="Arial"/>
                <a:cs typeface="Arial"/>
              </a:rPr>
              <a:t>Bildungspraxis  </a:t>
            </a:r>
            <a:r>
              <a:rPr sz="1600" spc="-5" dirty="0">
                <a:latin typeface="Arial"/>
                <a:cs typeface="Arial"/>
              </a:rPr>
              <a:t>und </a:t>
            </a:r>
            <a:r>
              <a:rPr sz="1600" spc="-15" dirty="0">
                <a:latin typeface="Arial"/>
                <a:cs typeface="Arial"/>
              </a:rPr>
              <a:t>Bildungsforschung. Berlin, </a:t>
            </a:r>
            <a:r>
              <a:rPr sz="1600" spc="-20" dirty="0">
                <a:latin typeface="Arial"/>
                <a:cs typeface="Arial"/>
              </a:rPr>
              <a:t>Heidelberg: </a:t>
            </a:r>
            <a:r>
              <a:rPr sz="1600" spc="-15" dirty="0">
                <a:latin typeface="Arial"/>
                <a:cs typeface="Arial"/>
              </a:rPr>
              <a:t>Springer Berlin</a:t>
            </a:r>
            <a:r>
              <a:rPr sz="1600" spc="-85" dirty="0">
                <a:latin typeface="Arial"/>
                <a:cs typeface="Arial"/>
              </a:rPr>
              <a:t> </a:t>
            </a:r>
            <a:r>
              <a:rPr sz="1600" spc="-20" dirty="0">
                <a:latin typeface="Arial"/>
                <a:cs typeface="Arial"/>
              </a:rPr>
              <a:t>Heidelberg.</a:t>
            </a:r>
            <a:endParaRPr sz="1600" dirty="0">
              <a:latin typeface="Arial"/>
              <a:cs typeface="Arial"/>
            </a:endParaRPr>
          </a:p>
          <a:p>
            <a:pPr marL="12700">
              <a:lnSpc>
                <a:spcPct val="100000"/>
              </a:lnSpc>
              <a:spcBef>
                <a:spcPts val="395"/>
              </a:spcBef>
            </a:pPr>
            <a:r>
              <a:rPr sz="1600" spc="-15" dirty="0">
                <a:latin typeface="Arial"/>
                <a:cs typeface="Arial"/>
              </a:rPr>
              <a:t>Tippelt, </a:t>
            </a:r>
            <a:r>
              <a:rPr sz="1600" spc="-5" dirty="0">
                <a:latin typeface="Arial"/>
                <a:cs typeface="Arial"/>
              </a:rPr>
              <a:t>R. (2012). Einführung in die </a:t>
            </a:r>
            <a:r>
              <a:rPr sz="1600" spc="-10" dirty="0">
                <a:latin typeface="Arial"/>
                <a:cs typeface="Arial"/>
              </a:rPr>
              <a:t>Bildungsforschung. </a:t>
            </a:r>
            <a:r>
              <a:rPr sz="1600" spc="-5" dirty="0">
                <a:latin typeface="Arial"/>
                <a:cs typeface="Arial"/>
              </a:rPr>
              <a:t>Stuttgart:</a:t>
            </a:r>
            <a:r>
              <a:rPr sz="1600" spc="-155" dirty="0">
                <a:latin typeface="Arial"/>
                <a:cs typeface="Arial"/>
              </a:rPr>
              <a:t> </a:t>
            </a:r>
            <a:r>
              <a:rPr sz="1600" spc="-15" dirty="0" err="1">
                <a:latin typeface="Arial"/>
                <a:cs typeface="Arial"/>
              </a:rPr>
              <a:t>Kohlhammer</a:t>
            </a:r>
            <a:r>
              <a:rPr sz="1600" spc="-15" dirty="0">
                <a:latin typeface="Arial"/>
                <a:cs typeface="Arial"/>
              </a:rPr>
              <a:t>.</a:t>
            </a:r>
            <a:endParaRPr lang="de-DE" sz="1600" spc="-15" dirty="0">
              <a:latin typeface="Arial"/>
              <a:cs typeface="Arial"/>
            </a:endParaRPr>
          </a:p>
          <a:p>
            <a:pPr marL="12700">
              <a:lnSpc>
                <a:spcPct val="100000"/>
              </a:lnSpc>
              <a:spcBef>
                <a:spcPts val="395"/>
              </a:spcBef>
            </a:pPr>
            <a:r>
              <a:rPr lang="de-DE" sz="1600" dirty="0" err="1">
                <a:latin typeface="Arial"/>
                <a:cs typeface="Arial"/>
              </a:rPr>
              <a:t>Zierer</a:t>
            </a:r>
            <a:r>
              <a:rPr lang="de-DE" sz="1600">
                <a:latin typeface="Arial"/>
                <a:cs typeface="Arial"/>
              </a:rPr>
              <a:t>, K. </a:t>
            </a:r>
            <a:r>
              <a:rPr lang="de-DE" sz="1600" dirty="0">
                <a:latin typeface="Arial"/>
                <a:cs typeface="Arial"/>
              </a:rPr>
              <a:t>(2023): Hattie für gestresste Lehrer 2.0. Kernbotschaften aus „Visible Learning“ mit über 2.100 Meta-Analysen: </a:t>
            </a:r>
            <a:r>
              <a:rPr lang="de-DE" sz="1600" dirty="0" err="1">
                <a:latin typeface="Arial"/>
                <a:cs typeface="Arial"/>
              </a:rPr>
              <a:t>Baltmannsweiler</a:t>
            </a:r>
            <a:r>
              <a:rPr lang="de-DE" sz="1600" dirty="0">
                <a:latin typeface="Arial"/>
                <a:cs typeface="Arial"/>
              </a:rPr>
              <a:t>: Schneider-Verlag </a:t>
            </a:r>
            <a:r>
              <a:rPr lang="de-DE" sz="1600" dirty="0" err="1">
                <a:latin typeface="Arial"/>
                <a:cs typeface="Arial"/>
              </a:rPr>
              <a:t>Hohengehren</a:t>
            </a:r>
            <a:r>
              <a:rPr lang="de-DE" sz="1600" dirty="0">
                <a:latin typeface="Arial"/>
                <a:cs typeface="Arial"/>
              </a:rPr>
              <a:t> </a:t>
            </a:r>
            <a:endParaRPr sz="16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5122" y="1334261"/>
            <a:ext cx="8120380" cy="391160"/>
          </a:xfrm>
          <a:prstGeom prst="rect">
            <a:avLst/>
          </a:prstGeom>
        </p:spPr>
        <p:txBody>
          <a:bodyPr vert="horz" wrap="square" lIns="0" tIns="12700" rIns="0" bIns="0" rtlCol="0">
            <a:spAutoFit/>
          </a:bodyPr>
          <a:lstStyle/>
          <a:p>
            <a:pPr marL="12700">
              <a:lnSpc>
                <a:spcPct val="100000"/>
              </a:lnSpc>
              <a:spcBef>
                <a:spcPts val="100"/>
              </a:spcBef>
            </a:pPr>
            <a:r>
              <a:rPr dirty="0"/>
              <a:t>5. </a:t>
            </a:r>
            <a:r>
              <a:rPr spc="-5" dirty="0"/>
              <a:t>Literaturrecherchen und </a:t>
            </a:r>
            <a:r>
              <a:rPr dirty="0"/>
              <a:t>Literaturempfehlungen</a:t>
            </a:r>
            <a:r>
              <a:rPr spc="-395" dirty="0"/>
              <a:t> </a:t>
            </a:r>
            <a:r>
              <a:rPr spc="-5" dirty="0"/>
              <a:t>(9/</a:t>
            </a:r>
            <a:r>
              <a:rPr lang="de-DE" spc="-5" dirty="0"/>
              <a:t>9</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31</a:t>
            </a:fld>
            <a:endParaRPr lang="de-DE"/>
          </a:p>
        </p:txBody>
      </p:sp>
      <p:sp>
        <p:nvSpPr>
          <p:cNvPr id="4" name="Textfeld 3">
            <a:extLst>
              <a:ext uri="{FF2B5EF4-FFF2-40B4-BE49-F238E27FC236}">
                <a16:creationId xmlns:a16="http://schemas.microsoft.com/office/drawing/2014/main" xmlns="" id="{BE5B10BB-6CF7-79FC-829A-B508B23774A3}"/>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32</a:t>
            </a:fld>
            <a:endParaRPr lang="de-DE"/>
          </a:p>
        </p:txBody>
      </p:sp>
      <p:sp>
        <p:nvSpPr>
          <p:cNvPr id="9" name="object 2"/>
          <p:cNvSpPr txBox="1">
            <a:spLocks noGrp="1"/>
          </p:cNvSpPr>
          <p:nvPr>
            <p:ph type="title"/>
          </p:nvPr>
        </p:nvSpPr>
        <p:spPr>
          <a:xfrm>
            <a:off x="395122" y="1385442"/>
            <a:ext cx="7888585" cy="751488"/>
          </a:xfrm>
          <a:prstGeom prst="rect">
            <a:avLst/>
          </a:prstGeom>
        </p:spPr>
        <p:txBody>
          <a:bodyPr vert="horz" wrap="square" lIns="0" tIns="12700" rIns="0" bIns="0" rtlCol="0">
            <a:spAutoFit/>
          </a:bodyPr>
          <a:lstStyle/>
          <a:p>
            <a:pPr marL="12700">
              <a:lnSpc>
                <a:spcPct val="100000"/>
              </a:lnSpc>
              <a:spcBef>
                <a:spcPts val="100"/>
              </a:spcBef>
            </a:pPr>
            <a:r>
              <a:rPr lang="de-DE" spc="-15" dirty="0"/>
              <a:t>Beratungsmöglichkeiten bei Herausforderungen in der Prüfungsvorbereitung </a:t>
            </a:r>
            <a:r>
              <a:rPr lang="de-DE" sz="1600" spc="-15" dirty="0"/>
              <a:t>(Umgang mit Prüfungsangst </a:t>
            </a:r>
            <a:r>
              <a:rPr lang="de-DE" sz="1600" spc="-15" dirty="0" err="1"/>
              <a:t>u.ä.</a:t>
            </a:r>
            <a:r>
              <a:rPr lang="de-DE" sz="1600" spc="-15" dirty="0"/>
              <a:t>)</a:t>
            </a:r>
            <a:endParaRPr sz="1600" spc="-5" dirty="0"/>
          </a:p>
        </p:txBody>
      </p:sp>
      <p:sp>
        <p:nvSpPr>
          <p:cNvPr id="10" name="object 3"/>
          <p:cNvSpPr txBox="1"/>
          <p:nvPr/>
        </p:nvSpPr>
        <p:spPr>
          <a:xfrm>
            <a:off x="395122" y="2286000"/>
            <a:ext cx="7958923" cy="1911421"/>
          </a:xfrm>
          <a:prstGeom prst="rect">
            <a:avLst/>
          </a:prstGeom>
        </p:spPr>
        <p:txBody>
          <a:bodyPr vert="horz" wrap="square" lIns="0" tIns="13335" rIns="0" bIns="0" rtlCol="0">
            <a:spAutoFit/>
          </a:bodyPr>
          <a:lstStyle/>
          <a:p>
            <a:pPr marL="24130" marR="0" lvl="0" algn="l" defTabSz="914400" rtl="0" eaLnBrk="1" fontAlgn="auto" latinLnBrk="0" hangingPunct="1">
              <a:lnSpc>
                <a:spcPct val="100000"/>
              </a:lnSpc>
              <a:spcBef>
                <a:spcPts val="105"/>
              </a:spcBef>
              <a:spcAft>
                <a:spcPts val="0"/>
              </a:spcAft>
              <a:buClrTx/>
              <a:buSzTx/>
              <a:tabLst>
                <a:tab pos="153035" algn="l"/>
              </a:tabLst>
              <a:defRPr/>
            </a:pPr>
            <a:r>
              <a:rPr kumimoji="0" lang="de-D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Informationen zu Anlaufstationen:</a:t>
            </a:r>
            <a:endParaRPr kumimoji="0" lang="de-DE" sz="2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4130" marR="0" lvl="0" algn="l" defTabSz="914400" rtl="0" eaLnBrk="1" fontAlgn="auto" latinLnBrk="0" hangingPunct="1">
              <a:lnSpc>
                <a:spcPct val="100000"/>
              </a:lnSpc>
              <a:spcBef>
                <a:spcPts val="105"/>
              </a:spcBef>
              <a:spcAft>
                <a:spcPts val="0"/>
              </a:spcAft>
              <a:buClrTx/>
              <a:buSzTx/>
              <a:tabLst>
                <a:tab pos="153035" algn="l"/>
              </a:tabLst>
              <a:defRPr/>
            </a:pPr>
            <a:endParaRPr lang="de-DE" sz="2000" b="1" baseline="0" dirty="0" smtClean="0">
              <a:solidFill>
                <a:prstClr val="black"/>
              </a:solidFill>
              <a:latin typeface="Arial" panose="020B0604020202020204" pitchFamily="34" charset="0"/>
              <a:cs typeface="Arial" panose="020B0604020202020204" pitchFamily="34" charset="0"/>
            </a:endParaRPr>
          </a:p>
          <a:p>
            <a:pPr lvl="1"/>
            <a:r>
              <a:rPr lang="de-DE" dirty="0"/>
              <a:t>Student Service Center (</a:t>
            </a:r>
            <a:r>
              <a:rPr lang="de-DE" dirty="0">
                <a:hlinkClick r:id="rId2"/>
              </a:rPr>
              <a:t>https://</a:t>
            </a:r>
            <a:r>
              <a:rPr lang="de-DE">
                <a:hlinkClick r:id="rId2"/>
              </a:rPr>
              <a:t>www.uni-rostock.de/studium/berufseinstieg/careers-service/portalseite-careers-service/kompetenzen-fuer-studium-und-beruf/studienerfolg</a:t>
            </a:r>
            <a:r>
              <a:rPr lang="de-DE" smtClean="0">
                <a:hlinkClick r:id="rId2"/>
              </a:rPr>
              <a:t>/</a:t>
            </a:r>
            <a:r>
              <a:rPr lang="de-DE" smtClean="0"/>
              <a:t>).</a:t>
            </a:r>
          </a:p>
          <a:p>
            <a:pPr lvl="1"/>
            <a:endParaRPr lang="de-DE" sz="1050" dirty="0"/>
          </a:p>
          <a:p>
            <a:endParaRPr lang="de-DE" b="1" baseline="0" dirty="0">
              <a:solidFill>
                <a:prstClr val="black"/>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xmlns="" id="{4266E904-0399-B4BA-57D2-861116208169}"/>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extLst>
      <p:ext uri="{BB962C8B-B14F-4D97-AF65-F5344CB8AC3E}">
        <p14:creationId xmlns:p14="http://schemas.microsoft.com/office/powerpoint/2010/main" val="2995576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33</a:t>
            </a:fld>
            <a:endParaRPr lang="de-DE"/>
          </a:p>
        </p:txBody>
      </p:sp>
      <p:sp>
        <p:nvSpPr>
          <p:cNvPr id="11" name="object 2"/>
          <p:cNvSpPr txBox="1">
            <a:spLocks noGrp="1"/>
          </p:cNvSpPr>
          <p:nvPr>
            <p:ph type="title"/>
          </p:nvPr>
        </p:nvSpPr>
        <p:spPr>
          <a:xfrm>
            <a:off x="1054709" y="2418714"/>
            <a:ext cx="6637020" cy="3890168"/>
          </a:xfrm>
          <a:prstGeom prst="rect">
            <a:avLst/>
          </a:prstGeom>
        </p:spPr>
        <p:txBody>
          <a:bodyPr vert="horz" wrap="square" lIns="0" tIns="12065" rIns="0" bIns="0" rtlCol="0">
            <a:spAutoFit/>
          </a:bodyPr>
          <a:lstStyle/>
          <a:p>
            <a:pPr marL="12700" marR="106680">
              <a:lnSpc>
                <a:spcPct val="100000"/>
              </a:lnSpc>
              <a:spcBef>
                <a:spcPts val="95"/>
              </a:spcBef>
            </a:pPr>
            <a:r>
              <a:rPr sz="2800" b="0" spc="-15" dirty="0">
                <a:solidFill>
                  <a:srgbClr val="000000"/>
                </a:solidFill>
                <a:latin typeface="Arial"/>
                <a:cs typeface="Arial"/>
              </a:rPr>
              <a:t>Sie </a:t>
            </a:r>
            <a:r>
              <a:rPr sz="2800" b="0" spc="-10" dirty="0">
                <a:solidFill>
                  <a:srgbClr val="000000"/>
                </a:solidFill>
                <a:latin typeface="Arial"/>
                <a:cs typeface="Arial"/>
              </a:rPr>
              <a:t>finden diese Präsentation </a:t>
            </a:r>
            <a:r>
              <a:rPr sz="2800" b="0" spc="-50" dirty="0">
                <a:solidFill>
                  <a:srgbClr val="000000"/>
                </a:solidFill>
                <a:latin typeface="Arial"/>
                <a:cs typeface="Arial"/>
              </a:rPr>
              <a:t>auf der  </a:t>
            </a:r>
            <a:r>
              <a:rPr sz="2800" b="0" spc="-70" dirty="0">
                <a:solidFill>
                  <a:srgbClr val="000000"/>
                </a:solidFill>
                <a:latin typeface="Arial"/>
                <a:cs typeface="Arial"/>
              </a:rPr>
              <a:t>Homepage </a:t>
            </a:r>
            <a:r>
              <a:rPr sz="2800" b="0" spc="-50" dirty="0">
                <a:solidFill>
                  <a:srgbClr val="000000"/>
                </a:solidFill>
                <a:latin typeface="Arial"/>
                <a:cs typeface="Arial"/>
              </a:rPr>
              <a:t>des </a:t>
            </a:r>
            <a:r>
              <a:rPr sz="2800" b="0" spc="-70" dirty="0">
                <a:solidFill>
                  <a:srgbClr val="000000"/>
                </a:solidFill>
                <a:latin typeface="Arial"/>
                <a:cs typeface="Arial"/>
              </a:rPr>
              <a:t>Instituts </a:t>
            </a:r>
            <a:r>
              <a:rPr sz="2800" b="0" spc="-50" dirty="0">
                <a:solidFill>
                  <a:srgbClr val="000000"/>
                </a:solidFill>
                <a:latin typeface="Arial"/>
                <a:cs typeface="Arial"/>
              </a:rPr>
              <a:t>für</a:t>
            </a:r>
            <a:r>
              <a:rPr sz="2800" b="0" spc="-434" dirty="0">
                <a:solidFill>
                  <a:srgbClr val="000000"/>
                </a:solidFill>
                <a:latin typeface="Arial"/>
                <a:cs typeface="Arial"/>
              </a:rPr>
              <a:t> </a:t>
            </a:r>
            <a:r>
              <a:rPr sz="2800" b="0" spc="-70" dirty="0">
                <a:solidFill>
                  <a:srgbClr val="000000"/>
                </a:solidFill>
                <a:latin typeface="Arial"/>
                <a:cs typeface="Arial"/>
              </a:rPr>
              <a:t>Schulpädagogik  </a:t>
            </a:r>
            <a:r>
              <a:rPr sz="2800" b="0" spc="-50" dirty="0">
                <a:solidFill>
                  <a:srgbClr val="000000"/>
                </a:solidFill>
                <a:latin typeface="Arial"/>
                <a:cs typeface="Arial"/>
              </a:rPr>
              <a:t>und </a:t>
            </a:r>
            <a:r>
              <a:rPr sz="2800" b="0" spc="-70" dirty="0">
                <a:solidFill>
                  <a:srgbClr val="000000"/>
                </a:solidFill>
                <a:latin typeface="Arial"/>
                <a:cs typeface="Arial"/>
              </a:rPr>
              <a:t>Bildungsforschung </a:t>
            </a:r>
            <a:r>
              <a:rPr sz="2800" b="0" spc="-40" dirty="0">
                <a:solidFill>
                  <a:srgbClr val="000000"/>
                </a:solidFill>
                <a:latin typeface="Arial"/>
                <a:cs typeface="Arial"/>
              </a:rPr>
              <a:t>im</a:t>
            </a:r>
            <a:r>
              <a:rPr sz="2800" b="0" spc="-355" dirty="0">
                <a:solidFill>
                  <a:srgbClr val="000000"/>
                </a:solidFill>
                <a:latin typeface="Arial"/>
                <a:cs typeface="Arial"/>
              </a:rPr>
              <a:t> </a:t>
            </a:r>
            <a:r>
              <a:rPr sz="2800" b="0" spc="-65" dirty="0">
                <a:solidFill>
                  <a:srgbClr val="000000"/>
                </a:solidFill>
                <a:latin typeface="Arial"/>
                <a:cs typeface="Arial"/>
              </a:rPr>
              <a:t>Bereich</a:t>
            </a:r>
            <a:endParaRPr sz="2800" dirty="0">
              <a:latin typeface="Arial"/>
              <a:cs typeface="Arial"/>
            </a:endParaRPr>
          </a:p>
          <a:p>
            <a:pPr marL="12700" marR="5080"/>
            <a:r>
              <a:rPr sz="2800" spc="-70" dirty="0">
                <a:solidFill>
                  <a:srgbClr val="000000"/>
                </a:solidFill>
              </a:rPr>
              <a:t>„Prüfungen“ </a:t>
            </a:r>
            <a:r>
              <a:rPr sz="2800" b="0" spc="-40" dirty="0">
                <a:solidFill>
                  <a:srgbClr val="000000"/>
                </a:solidFill>
                <a:latin typeface="Arial"/>
                <a:cs typeface="Arial"/>
              </a:rPr>
              <a:t>im </a:t>
            </a:r>
            <a:r>
              <a:rPr sz="2800" b="0" spc="-70" dirty="0" err="1">
                <a:solidFill>
                  <a:srgbClr val="000000"/>
                </a:solidFill>
                <a:latin typeface="Arial"/>
                <a:cs typeface="Arial"/>
              </a:rPr>
              <a:t>Unterbereich</a:t>
            </a:r>
            <a:r>
              <a:rPr sz="2800" b="0" spc="-385" dirty="0">
                <a:solidFill>
                  <a:srgbClr val="000000"/>
                </a:solidFill>
                <a:latin typeface="Arial"/>
                <a:cs typeface="Arial"/>
              </a:rPr>
              <a:t> </a:t>
            </a:r>
            <a:r>
              <a:rPr sz="2800" spc="-70" dirty="0" smtClean="0">
                <a:solidFill>
                  <a:srgbClr val="000000"/>
                </a:solidFill>
              </a:rPr>
              <a:t>„</a:t>
            </a:r>
            <a:r>
              <a:rPr lang="de-DE" sz="2800" dirty="0">
                <a:solidFill>
                  <a:schemeClr val="tx1"/>
                </a:solidFill>
              </a:rPr>
              <a:t>Hinweise zur mündlichen Prüfung am Institut für Schulpädagogik </a:t>
            </a:r>
            <a:r>
              <a:rPr lang="de-DE" sz="2800" dirty="0" smtClean="0">
                <a:solidFill>
                  <a:schemeClr val="tx1"/>
                </a:solidFill>
              </a:rPr>
              <a:t>und Bildungsforschung </a:t>
            </a:r>
            <a:r>
              <a:rPr lang="de-DE" sz="2800" dirty="0">
                <a:solidFill>
                  <a:schemeClr val="tx1"/>
                </a:solidFill>
              </a:rPr>
              <a:t>(ISB</a:t>
            </a:r>
            <a:r>
              <a:rPr lang="de-DE" sz="2800" dirty="0" smtClean="0">
                <a:solidFill>
                  <a:schemeClr val="tx1"/>
                </a:solidFill>
              </a:rPr>
              <a:t>)</a:t>
            </a:r>
            <a:r>
              <a:rPr sz="2800" spc="-70" dirty="0" smtClean="0">
                <a:solidFill>
                  <a:srgbClr val="000000"/>
                </a:solidFill>
              </a:rPr>
              <a:t>“</a:t>
            </a:r>
            <a:r>
              <a:rPr lang="de-DE" sz="2800" spc="-70" dirty="0">
                <a:solidFill>
                  <a:srgbClr val="000000"/>
                </a:solidFill>
              </a:rPr>
              <a:t>, Reiter </a:t>
            </a:r>
            <a:r>
              <a:rPr lang="de-DE" sz="2800" spc="-70" dirty="0" smtClean="0">
                <a:solidFill>
                  <a:srgbClr val="000000"/>
                </a:solidFill>
              </a:rPr>
              <a:t>„Präsentation zur Einführungsveranstaltung (online)“</a:t>
            </a:r>
            <a:r>
              <a:rPr sz="2800" spc="-70" dirty="0">
                <a:solidFill>
                  <a:srgbClr val="000000"/>
                </a:solidFill>
              </a:rPr>
              <a:t>.</a:t>
            </a:r>
            <a:endParaRPr sz="2800" dirty="0">
              <a:latin typeface="Arial"/>
              <a:cs typeface="Arial"/>
            </a:endParaRPr>
          </a:p>
        </p:txBody>
      </p:sp>
      <p:sp>
        <p:nvSpPr>
          <p:cNvPr id="2" name="Textfeld 1">
            <a:extLst>
              <a:ext uri="{FF2B5EF4-FFF2-40B4-BE49-F238E27FC236}">
                <a16:creationId xmlns:a16="http://schemas.microsoft.com/office/drawing/2014/main" xmlns="" id="{FDCB7C47-737B-0816-34F7-5C699D6FFB48}"/>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extLst>
      <p:ext uri="{BB962C8B-B14F-4D97-AF65-F5344CB8AC3E}">
        <p14:creationId xmlns:p14="http://schemas.microsoft.com/office/powerpoint/2010/main" val="3226466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34</a:t>
            </a:fld>
            <a:endParaRPr lang="de-DE"/>
          </a:p>
        </p:txBody>
      </p:sp>
      <p:sp>
        <p:nvSpPr>
          <p:cNvPr id="11" name="object 2"/>
          <p:cNvSpPr txBox="1">
            <a:spLocks noGrp="1"/>
          </p:cNvSpPr>
          <p:nvPr>
            <p:ph type="title"/>
          </p:nvPr>
        </p:nvSpPr>
        <p:spPr>
          <a:xfrm>
            <a:off x="1986152" y="2780792"/>
            <a:ext cx="4602480" cy="1854200"/>
          </a:xfrm>
          <a:prstGeom prst="rect">
            <a:avLst/>
          </a:prstGeom>
        </p:spPr>
        <p:txBody>
          <a:bodyPr vert="horz" wrap="square" lIns="0" tIns="12065" rIns="0" bIns="0" rtlCol="0">
            <a:spAutoFit/>
          </a:bodyPr>
          <a:lstStyle/>
          <a:p>
            <a:pPr marL="12700" marR="5080" indent="-635" algn="ctr">
              <a:lnSpc>
                <a:spcPct val="100000"/>
              </a:lnSpc>
              <a:spcBef>
                <a:spcPts val="95"/>
              </a:spcBef>
            </a:pPr>
            <a:r>
              <a:rPr sz="4000" spc="-5" dirty="0" err="1">
                <a:solidFill>
                  <a:srgbClr val="000000"/>
                </a:solidFill>
              </a:rPr>
              <a:t>Wir</a:t>
            </a:r>
            <a:r>
              <a:rPr sz="4000" spc="-5" dirty="0">
                <a:solidFill>
                  <a:srgbClr val="000000"/>
                </a:solidFill>
              </a:rPr>
              <a:t> </a:t>
            </a:r>
            <a:r>
              <a:rPr sz="4000" spc="-5" dirty="0" err="1">
                <a:solidFill>
                  <a:srgbClr val="000000"/>
                </a:solidFill>
              </a:rPr>
              <a:t>wünschen</a:t>
            </a:r>
            <a:r>
              <a:rPr sz="4000" spc="-5" dirty="0">
                <a:solidFill>
                  <a:srgbClr val="000000"/>
                </a:solidFill>
              </a:rPr>
              <a:t>  </a:t>
            </a:r>
            <a:r>
              <a:rPr sz="4000" spc="-5" dirty="0" err="1">
                <a:solidFill>
                  <a:srgbClr val="000000"/>
                </a:solidFill>
              </a:rPr>
              <a:t>Ihnen</a:t>
            </a:r>
            <a:r>
              <a:rPr sz="4000" spc="-5" dirty="0">
                <a:solidFill>
                  <a:srgbClr val="000000"/>
                </a:solidFill>
              </a:rPr>
              <a:t> </a:t>
            </a:r>
            <a:r>
              <a:rPr sz="4000" spc="-5" dirty="0" err="1">
                <a:solidFill>
                  <a:srgbClr val="000000"/>
                </a:solidFill>
              </a:rPr>
              <a:t>viel</a:t>
            </a:r>
            <a:r>
              <a:rPr sz="4000" spc="-5" dirty="0">
                <a:solidFill>
                  <a:srgbClr val="000000"/>
                </a:solidFill>
              </a:rPr>
              <a:t> </a:t>
            </a:r>
            <a:r>
              <a:rPr sz="4000" spc="-5" dirty="0" err="1">
                <a:solidFill>
                  <a:srgbClr val="000000"/>
                </a:solidFill>
              </a:rPr>
              <a:t>Erfolg</a:t>
            </a:r>
            <a:r>
              <a:rPr sz="4000" spc="-5" dirty="0">
                <a:solidFill>
                  <a:srgbClr val="000000"/>
                </a:solidFill>
              </a:rPr>
              <a:t>  für </a:t>
            </a:r>
            <a:r>
              <a:rPr sz="4000" spc="-5" dirty="0" err="1">
                <a:solidFill>
                  <a:srgbClr val="000000"/>
                </a:solidFill>
              </a:rPr>
              <a:t>Ihre</a:t>
            </a:r>
            <a:r>
              <a:rPr sz="4000" spc="-200" dirty="0">
                <a:solidFill>
                  <a:srgbClr val="000000"/>
                </a:solidFill>
              </a:rPr>
              <a:t> </a:t>
            </a:r>
            <a:r>
              <a:rPr sz="4000" spc="-5" dirty="0" err="1">
                <a:solidFill>
                  <a:srgbClr val="000000"/>
                </a:solidFill>
              </a:rPr>
              <a:t>Prüfungen</a:t>
            </a:r>
            <a:r>
              <a:rPr sz="4000" spc="-5" dirty="0">
                <a:solidFill>
                  <a:srgbClr val="000000"/>
                </a:solidFill>
              </a:rPr>
              <a:t>!</a:t>
            </a:r>
            <a:endParaRPr sz="4000" dirty="0"/>
          </a:p>
        </p:txBody>
      </p:sp>
      <p:sp>
        <p:nvSpPr>
          <p:cNvPr id="2" name="Textfeld 1">
            <a:extLst>
              <a:ext uri="{FF2B5EF4-FFF2-40B4-BE49-F238E27FC236}">
                <a16:creationId xmlns:a16="http://schemas.microsoft.com/office/drawing/2014/main" xmlns="" id="{4E0A6B85-8688-678C-FA90-0B156F6B929A}"/>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extLst>
      <p:ext uri="{BB962C8B-B14F-4D97-AF65-F5344CB8AC3E}">
        <p14:creationId xmlns:p14="http://schemas.microsoft.com/office/powerpoint/2010/main" val="15778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0913" y="2054479"/>
            <a:ext cx="7981087" cy="3455670"/>
          </a:xfrm>
          <a:prstGeom prst="rect">
            <a:avLst/>
          </a:prstGeom>
        </p:spPr>
        <p:txBody>
          <a:bodyPr vert="horz" wrap="square" lIns="0" tIns="13335" rIns="0" bIns="0" rtlCol="0">
            <a:spAutoFit/>
          </a:bodyPr>
          <a:lstStyle/>
          <a:p>
            <a:pPr marL="355600" marR="267335" indent="-343535">
              <a:lnSpc>
                <a:spcPct val="100000"/>
              </a:lnSpc>
              <a:spcBef>
                <a:spcPts val="105"/>
              </a:spcBef>
              <a:buClr>
                <a:srgbClr val="004799"/>
              </a:buClr>
              <a:buFont typeface="Wingdings"/>
              <a:buChar char="⚫"/>
              <a:tabLst>
                <a:tab pos="355600" algn="l"/>
                <a:tab pos="356235" algn="l"/>
                <a:tab pos="2172335" algn="l"/>
              </a:tabLst>
            </a:pPr>
            <a:r>
              <a:rPr sz="2000" b="1" dirty="0">
                <a:latin typeface="Arial"/>
                <a:cs typeface="Arial"/>
              </a:rPr>
              <a:t>Standards für die </a:t>
            </a:r>
            <a:r>
              <a:rPr sz="2000" b="1" dirty="0" err="1">
                <a:latin typeface="Arial"/>
                <a:cs typeface="Arial"/>
              </a:rPr>
              <a:t>Lehrerbildung</a:t>
            </a:r>
            <a:r>
              <a:rPr sz="2000" b="1" dirty="0">
                <a:latin typeface="Arial"/>
                <a:cs typeface="Arial"/>
              </a:rPr>
              <a:t>:</a:t>
            </a:r>
            <a:r>
              <a:rPr lang="de-DE" sz="2000" b="1" dirty="0">
                <a:latin typeface="Arial"/>
                <a:cs typeface="Arial"/>
              </a:rPr>
              <a:t> </a:t>
            </a:r>
            <a:r>
              <a:rPr sz="2000" b="1" dirty="0">
                <a:latin typeface="Arial"/>
                <a:cs typeface="Arial"/>
              </a:rPr>
              <a:t>KMK,</a:t>
            </a:r>
            <a:r>
              <a:rPr sz="2000" b="1" spc="-5" dirty="0">
                <a:latin typeface="Arial"/>
                <a:cs typeface="Arial"/>
              </a:rPr>
              <a:t> </a:t>
            </a:r>
            <a:r>
              <a:rPr sz="2000" b="1" dirty="0">
                <a:latin typeface="Arial"/>
                <a:cs typeface="Arial"/>
              </a:rPr>
              <a:t>2004</a:t>
            </a:r>
            <a:r>
              <a:rPr sz="2000" b="1" spc="160" dirty="0">
                <a:latin typeface="Arial"/>
                <a:cs typeface="Arial"/>
              </a:rPr>
              <a:t> </a:t>
            </a:r>
            <a:r>
              <a:rPr sz="2000" b="1" dirty="0">
                <a:latin typeface="Arial"/>
                <a:cs typeface="Arial"/>
              </a:rPr>
              <a:t>in</a:t>
            </a:r>
            <a:r>
              <a:rPr lang="de-DE" sz="2000" b="1" dirty="0">
                <a:latin typeface="Arial"/>
                <a:cs typeface="Arial"/>
              </a:rPr>
              <a:t> </a:t>
            </a:r>
            <a:r>
              <a:rPr sz="2000" b="1" dirty="0">
                <a:latin typeface="Arial"/>
                <a:cs typeface="Arial"/>
              </a:rPr>
              <a:t>der Fassung </a:t>
            </a:r>
            <a:r>
              <a:rPr sz="2000" b="1" spc="-10" dirty="0" err="1">
                <a:latin typeface="Arial"/>
                <a:cs typeface="Arial"/>
              </a:rPr>
              <a:t>vom</a:t>
            </a:r>
            <a:r>
              <a:rPr sz="2000" b="1" spc="-35" dirty="0">
                <a:latin typeface="Arial"/>
                <a:cs typeface="Arial"/>
              </a:rPr>
              <a:t> </a:t>
            </a:r>
            <a:r>
              <a:rPr sz="2000" b="1" spc="-5" dirty="0">
                <a:latin typeface="Arial"/>
                <a:cs typeface="Arial"/>
              </a:rPr>
              <a:t>16.05.2019</a:t>
            </a:r>
            <a:endParaRPr sz="2000" dirty="0">
              <a:latin typeface="Arial"/>
              <a:cs typeface="Arial"/>
            </a:endParaRPr>
          </a:p>
          <a:p>
            <a:pPr>
              <a:lnSpc>
                <a:spcPct val="100000"/>
              </a:lnSpc>
              <a:spcBef>
                <a:spcPts val="45"/>
              </a:spcBef>
              <a:buClr>
                <a:srgbClr val="004799"/>
              </a:buClr>
              <a:buFont typeface="Wingdings"/>
              <a:buChar char="⚫"/>
            </a:pPr>
            <a:endParaRPr sz="1700" dirty="0">
              <a:latin typeface="Arial"/>
              <a:cs typeface="Arial"/>
            </a:endParaRPr>
          </a:p>
          <a:p>
            <a:pPr marL="756285" marR="5080" lvl="1" indent="-287020" algn="just">
              <a:lnSpc>
                <a:spcPct val="100000"/>
              </a:lnSpc>
              <a:buClr>
                <a:srgbClr val="004799"/>
              </a:buClr>
              <a:buSzPct val="50000"/>
              <a:buFont typeface="Wingdings"/>
              <a:buChar char="⚫"/>
              <a:tabLst>
                <a:tab pos="756920" algn="l"/>
              </a:tabLst>
            </a:pPr>
            <a:r>
              <a:rPr sz="2000" spc="-5" dirty="0">
                <a:latin typeface="Arial"/>
                <a:cs typeface="Arial"/>
              </a:rPr>
              <a:t>An welchen </a:t>
            </a:r>
            <a:r>
              <a:rPr sz="2000" spc="-10" dirty="0">
                <a:latin typeface="Arial"/>
                <a:cs typeface="Arial"/>
              </a:rPr>
              <a:t>Standards, an </a:t>
            </a:r>
            <a:r>
              <a:rPr sz="2000" spc="-5" dirty="0">
                <a:latin typeface="Arial"/>
                <a:cs typeface="Arial"/>
              </a:rPr>
              <a:t>welchen </a:t>
            </a:r>
            <a:r>
              <a:rPr sz="2000" spc="-15" dirty="0" err="1">
                <a:latin typeface="Arial"/>
                <a:cs typeface="Arial"/>
              </a:rPr>
              <a:t>Kompetenzen</a:t>
            </a:r>
            <a:r>
              <a:rPr sz="2000" spc="-15" dirty="0">
                <a:latin typeface="Arial"/>
                <a:cs typeface="Arial"/>
              </a:rPr>
              <a:t> </a:t>
            </a:r>
            <a:r>
              <a:rPr lang="de-DE" sz="2000" spc="-15" dirty="0">
                <a:latin typeface="Arial"/>
                <a:cs typeface="Arial"/>
              </a:rPr>
              <a:t>wurde</a:t>
            </a:r>
            <a:r>
              <a:rPr lang="de-DE" sz="2000" spc="-420" dirty="0">
                <a:latin typeface="Arial"/>
                <a:cs typeface="Arial"/>
              </a:rPr>
              <a:t> </a:t>
            </a:r>
            <a:r>
              <a:rPr sz="2000" spc="-10" dirty="0" err="1">
                <a:latin typeface="Arial"/>
                <a:cs typeface="Arial"/>
              </a:rPr>
              <a:t>während</a:t>
            </a:r>
            <a:r>
              <a:rPr sz="2000" spc="-10" dirty="0">
                <a:latin typeface="Arial"/>
                <a:cs typeface="Arial"/>
              </a:rPr>
              <a:t> der </a:t>
            </a:r>
            <a:r>
              <a:rPr sz="2000" spc="-30" dirty="0" err="1">
                <a:latin typeface="Arial"/>
                <a:cs typeface="Arial"/>
              </a:rPr>
              <a:t>Vorbereitung</a:t>
            </a:r>
            <a:r>
              <a:rPr sz="2000" spc="-30" dirty="0">
                <a:latin typeface="Arial"/>
                <a:cs typeface="Arial"/>
              </a:rPr>
              <a:t> </a:t>
            </a:r>
            <a:r>
              <a:rPr lang="de-DE" sz="2000" spc="-15" dirty="0">
                <a:latin typeface="Arial"/>
                <a:cs typeface="Arial"/>
              </a:rPr>
              <a:t>d</a:t>
            </a:r>
            <a:r>
              <a:rPr sz="2000" spc="-15" dirty="0" err="1">
                <a:latin typeface="Arial"/>
                <a:cs typeface="Arial"/>
              </a:rPr>
              <a:t>er</a:t>
            </a:r>
            <a:r>
              <a:rPr sz="2000" spc="-15" dirty="0">
                <a:latin typeface="Arial"/>
                <a:cs typeface="Arial"/>
              </a:rPr>
              <a:t> Prüfungsthemen </a:t>
            </a:r>
            <a:r>
              <a:rPr sz="2000" spc="-10" dirty="0">
                <a:latin typeface="Arial"/>
                <a:cs typeface="Arial"/>
              </a:rPr>
              <a:t>und </a:t>
            </a:r>
            <a:r>
              <a:rPr sz="2000" spc="-15" dirty="0">
                <a:latin typeface="Arial"/>
                <a:cs typeface="Arial"/>
              </a:rPr>
              <a:t>des  Studiums </a:t>
            </a:r>
            <a:r>
              <a:rPr sz="2000" spc="-10" dirty="0">
                <a:latin typeface="Arial"/>
                <a:cs typeface="Arial"/>
              </a:rPr>
              <a:t>gearbeitet? </a:t>
            </a:r>
            <a:r>
              <a:rPr sz="2000" spc="-15" dirty="0">
                <a:latin typeface="Arial"/>
                <a:cs typeface="Arial"/>
              </a:rPr>
              <a:t>Woran </a:t>
            </a:r>
            <a:r>
              <a:rPr sz="2000" spc="-5" dirty="0">
                <a:latin typeface="Arial"/>
                <a:cs typeface="Arial"/>
              </a:rPr>
              <a:t>machen </a:t>
            </a:r>
            <a:r>
              <a:rPr sz="2000" dirty="0" err="1">
                <a:latin typeface="Arial"/>
                <a:cs typeface="Arial"/>
              </a:rPr>
              <a:t>Sie</a:t>
            </a:r>
            <a:r>
              <a:rPr sz="2000" dirty="0">
                <a:latin typeface="Arial"/>
                <a:cs typeface="Arial"/>
              </a:rPr>
              <a:t> das</a:t>
            </a:r>
            <a:r>
              <a:rPr lang="de-DE" sz="2000" dirty="0">
                <a:latin typeface="Arial"/>
                <a:cs typeface="Arial"/>
              </a:rPr>
              <a:t> </a:t>
            </a:r>
            <a:r>
              <a:rPr lang="de-DE" sz="2000" spc="-360" dirty="0">
                <a:latin typeface="Arial"/>
                <a:cs typeface="Arial"/>
              </a:rPr>
              <a:t> </a:t>
            </a:r>
            <a:r>
              <a:rPr sz="2000" dirty="0">
                <a:latin typeface="Arial"/>
                <a:cs typeface="Arial"/>
              </a:rPr>
              <a:t>fest?</a:t>
            </a:r>
          </a:p>
          <a:p>
            <a:pPr marL="756285" marR="954405" lvl="1" indent="-287020">
              <a:lnSpc>
                <a:spcPct val="100000"/>
              </a:lnSpc>
              <a:spcBef>
                <a:spcPts val="495"/>
              </a:spcBef>
              <a:buClr>
                <a:srgbClr val="004799"/>
              </a:buClr>
              <a:buSzPct val="50000"/>
              <a:buFont typeface="Wingdings"/>
              <a:buChar char="⚫"/>
              <a:tabLst>
                <a:tab pos="756285" algn="l"/>
                <a:tab pos="756920" algn="l"/>
                <a:tab pos="2681605" algn="l"/>
                <a:tab pos="3564254" algn="l"/>
              </a:tabLst>
            </a:pPr>
            <a:r>
              <a:rPr sz="2000" dirty="0">
                <a:latin typeface="Arial"/>
                <a:cs typeface="Arial"/>
              </a:rPr>
              <a:t>Haben Sie an </a:t>
            </a:r>
            <a:r>
              <a:rPr sz="2000" spc="-5" dirty="0">
                <a:latin typeface="Arial"/>
                <a:cs typeface="Arial"/>
              </a:rPr>
              <a:t>Kompetenzen gearbeitet, </a:t>
            </a:r>
            <a:r>
              <a:rPr sz="2000" dirty="0">
                <a:latin typeface="Arial"/>
                <a:cs typeface="Arial"/>
              </a:rPr>
              <a:t>die in den  </a:t>
            </a:r>
            <a:r>
              <a:rPr sz="2000" spc="-5" dirty="0">
                <a:latin typeface="Arial"/>
                <a:cs typeface="Arial"/>
              </a:rPr>
              <a:t>Standards</a:t>
            </a:r>
            <a:r>
              <a:rPr sz="2000" spc="225" dirty="0">
                <a:latin typeface="Arial"/>
                <a:cs typeface="Arial"/>
              </a:rPr>
              <a:t> </a:t>
            </a:r>
            <a:r>
              <a:rPr sz="2000" dirty="0">
                <a:latin typeface="Arial"/>
                <a:cs typeface="Arial"/>
              </a:rPr>
              <a:t>nicht	</a:t>
            </a:r>
            <a:r>
              <a:rPr sz="2000" spc="-10" dirty="0">
                <a:latin typeface="Arial"/>
                <a:cs typeface="Arial"/>
              </a:rPr>
              <a:t>aufgeführt </a:t>
            </a:r>
            <a:r>
              <a:rPr sz="2000" dirty="0">
                <a:latin typeface="Arial"/>
                <a:cs typeface="Arial"/>
              </a:rPr>
              <a:t>werden? Wie</a:t>
            </a:r>
            <a:r>
              <a:rPr sz="2000" spc="-150" dirty="0">
                <a:latin typeface="Arial"/>
                <a:cs typeface="Arial"/>
              </a:rPr>
              <a:t> </a:t>
            </a:r>
            <a:r>
              <a:rPr sz="2000" spc="-5" dirty="0">
                <a:latin typeface="Arial"/>
                <a:cs typeface="Arial"/>
              </a:rPr>
              <a:t>begründen  Sie </a:t>
            </a:r>
            <a:r>
              <a:rPr sz="2000" dirty="0">
                <a:latin typeface="Arial"/>
                <a:cs typeface="Arial"/>
              </a:rPr>
              <a:t>die Relevanz</a:t>
            </a:r>
            <a:r>
              <a:rPr sz="2000" spc="-75" dirty="0">
                <a:latin typeface="Arial"/>
                <a:cs typeface="Arial"/>
              </a:rPr>
              <a:t> </a:t>
            </a:r>
            <a:r>
              <a:rPr sz="2000" dirty="0">
                <a:latin typeface="Arial"/>
                <a:cs typeface="Arial"/>
              </a:rPr>
              <a:t>für</a:t>
            </a:r>
            <a:r>
              <a:rPr sz="2000" spc="-35" dirty="0">
                <a:latin typeface="Arial"/>
                <a:cs typeface="Arial"/>
              </a:rPr>
              <a:t> </a:t>
            </a:r>
            <a:r>
              <a:rPr sz="2000" dirty="0">
                <a:latin typeface="Arial"/>
                <a:cs typeface="Arial"/>
              </a:rPr>
              <a:t>die</a:t>
            </a:r>
            <a:r>
              <a:rPr lang="de-DE" sz="2000" dirty="0">
                <a:latin typeface="Arial"/>
                <a:cs typeface="Arial"/>
              </a:rPr>
              <a:t> </a:t>
            </a:r>
            <a:r>
              <a:rPr sz="2000" spc="-5" dirty="0" err="1">
                <a:latin typeface="Arial"/>
                <a:cs typeface="Arial"/>
              </a:rPr>
              <a:t>Schulpädagogik</a:t>
            </a:r>
            <a:r>
              <a:rPr sz="2000" spc="-5" dirty="0">
                <a:latin typeface="Arial"/>
                <a:cs typeface="Arial"/>
              </a:rPr>
              <a:t>?</a:t>
            </a:r>
            <a:endParaRPr sz="2000" dirty="0">
              <a:latin typeface="Arial"/>
              <a:cs typeface="Arial"/>
            </a:endParaRPr>
          </a:p>
          <a:p>
            <a:pPr marL="756285" marR="499109" lvl="1" indent="-287020">
              <a:lnSpc>
                <a:spcPct val="100000"/>
              </a:lnSpc>
              <a:spcBef>
                <a:spcPts val="509"/>
              </a:spcBef>
              <a:buClr>
                <a:srgbClr val="004799"/>
              </a:buClr>
              <a:buSzPct val="50000"/>
              <a:buFont typeface="Wingdings"/>
              <a:buChar char="⚫"/>
              <a:tabLst>
                <a:tab pos="756285" algn="l"/>
                <a:tab pos="756920" algn="l"/>
              </a:tabLst>
            </a:pPr>
            <a:r>
              <a:rPr sz="2000" dirty="0">
                <a:latin typeface="Arial"/>
                <a:cs typeface="Arial"/>
              </a:rPr>
              <a:t>An welchen </a:t>
            </a:r>
            <a:r>
              <a:rPr sz="2000" spc="-5" dirty="0">
                <a:latin typeface="Arial"/>
                <a:cs typeface="Arial"/>
              </a:rPr>
              <a:t>Kompetenzen </a:t>
            </a:r>
            <a:r>
              <a:rPr sz="2000" dirty="0">
                <a:latin typeface="Arial"/>
                <a:cs typeface="Arial"/>
              </a:rPr>
              <a:t>wollen Sie in </a:t>
            </a:r>
            <a:r>
              <a:rPr sz="2000" dirty="0" err="1">
                <a:latin typeface="Arial"/>
                <a:cs typeface="Arial"/>
              </a:rPr>
              <a:t>Zukunft</a:t>
            </a:r>
            <a:r>
              <a:rPr lang="de-DE" sz="2000" spc="-305" dirty="0">
                <a:latin typeface="Arial"/>
                <a:cs typeface="Arial"/>
              </a:rPr>
              <a:t> </a:t>
            </a:r>
            <a:r>
              <a:rPr sz="2000" dirty="0">
                <a:latin typeface="Arial"/>
                <a:cs typeface="Arial"/>
              </a:rPr>
              <a:t>(</a:t>
            </a:r>
            <a:r>
              <a:rPr sz="2000" dirty="0" err="1">
                <a:latin typeface="Arial"/>
                <a:cs typeface="Arial"/>
              </a:rPr>
              <a:t>weiter</a:t>
            </a:r>
            <a:r>
              <a:rPr sz="2000" dirty="0">
                <a:latin typeface="Arial"/>
                <a:cs typeface="Arial"/>
              </a:rPr>
              <a:t>-)  </a:t>
            </a:r>
            <a:r>
              <a:rPr sz="2000" spc="-10" dirty="0">
                <a:latin typeface="Arial"/>
                <a:cs typeface="Arial"/>
              </a:rPr>
              <a:t>arbeiten?</a:t>
            </a:r>
            <a:endParaRPr sz="20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5122" y="1476883"/>
            <a:ext cx="4299585" cy="360680"/>
          </a:xfrm>
          <a:prstGeom prst="rect">
            <a:avLst/>
          </a:prstGeom>
        </p:spPr>
        <p:txBody>
          <a:bodyPr vert="horz" wrap="square" lIns="0" tIns="12065" rIns="0" bIns="0" rtlCol="0">
            <a:spAutoFit/>
          </a:bodyPr>
          <a:lstStyle/>
          <a:p>
            <a:pPr marL="12700">
              <a:lnSpc>
                <a:spcPct val="100000"/>
              </a:lnSpc>
              <a:spcBef>
                <a:spcPts val="95"/>
              </a:spcBef>
            </a:pPr>
            <a:r>
              <a:rPr sz="2200" spc="-5" dirty="0"/>
              <a:t>1. Wichtige Rahmenpapiere</a:t>
            </a:r>
            <a:r>
              <a:rPr sz="2200" spc="-150" dirty="0"/>
              <a:t> </a:t>
            </a:r>
            <a:r>
              <a:rPr sz="2200" spc="-15" dirty="0"/>
              <a:t>(2/4)</a:t>
            </a:r>
            <a:endParaRPr sz="2200"/>
          </a:p>
        </p:txBody>
      </p:sp>
      <p:sp>
        <p:nvSpPr>
          <p:cNvPr id="7" name="Foliennummernplatzhalter 6"/>
          <p:cNvSpPr>
            <a:spLocks noGrp="1"/>
          </p:cNvSpPr>
          <p:nvPr>
            <p:ph type="sldNum" sz="quarter" idx="7"/>
          </p:nvPr>
        </p:nvSpPr>
        <p:spPr/>
        <p:txBody>
          <a:bodyPr/>
          <a:lstStyle/>
          <a:p>
            <a:fld id="{B6F15528-21DE-4FAA-801E-634DDDAF4B2B}" type="slidenum">
              <a:rPr lang="de-DE" smtClean="0"/>
              <a:t>4</a:t>
            </a:fld>
            <a:endParaRPr lang="de-DE"/>
          </a:p>
        </p:txBody>
      </p:sp>
      <p:sp>
        <p:nvSpPr>
          <p:cNvPr id="10" name="Textfeld 9">
            <a:extLst>
              <a:ext uri="{FF2B5EF4-FFF2-40B4-BE49-F238E27FC236}">
                <a16:creationId xmlns:a16="http://schemas.microsoft.com/office/drawing/2014/main" xmlns="" id="{07E80E22-81DE-6683-8B41-840225AE52DA}"/>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122" y="1981911"/>
            <a:ext cx="7748905" cy="3622145"/>
          </a:xfrm>
          <a:prstGeom prst="rect">
            <a:avLst/>
          </a:prstGeom>
        </p:spPr>
        <p:txBody>
          <a:bodyPr vert="horz" wrap="square" lIns="0" tIns="13335" rIns="0" bIns="0" rtlCol="0">
            <a:spAutoFit/>
          </a:bodyPr>
          <a:lstStyle/>
          <a:p>
            <a:pPr marL="355600" indent="-342900">
              <a:lnSpc>
                <a:spcPct val="100000"/>
              </a:lnSpc>
              <a:spcBef>
                <a:spcPts val="105"/>
              </a:spcBef>
              <a:buClr>
                <a:srgbClr val="004799"/>
              </a:buClr>
              <a:buFont typeface="Wingdings"/>
              <a:buChar char="⚫"/>
              <a:tabLst>
                <a:tab pos="354965" algn="l"/>
                <a:tab pos="355600" algn="l"/>
              </a:tabLst>
            </a:pPr>
            <a:r>
              <a:rPr sz="2000" b="1" spc="-5" dirty="0">
                <a:latin typeface="Arial"/>
                <a:cs typeface="Arial"/>
              </a:rPr>
              <a:t>Handreichung </a:t>
            </a:r>
            <a:r>
              <a:rPr sz="2000" b="1" dirty="0">
                <a:latin typeface="Arial"/>
                <a:cs typeface="Arial"/>
              </a:rPr>
              <a:t>zu </a:t>
            </a:r>
            <a:r>
              <a:rPr sz="2000" b="1" spc="-5" dirty="0">
                <a:latin typeface="Arial"/>
                <a:cs typeface="Arial"/>
              </a:rPr>
              <a:t>mündlichen/schriftlichen </a:t>
            </a:r>
            <a:r>
              <a:rPr sz="2000" b="1" spc="-10" dirty="0">
                <a:latin typeface="Arial"/>
                <a:cs typeface="Arial"/>
              </a:rPr>
              <a:t>Prüfungen</a:t>
            </a:r>
            <a:r>
              <a:rPr sz="2000" b="1" spc="-130" dirty="0">
                <a:latin typeface="Arial"/>
                <a:cs typeface="Arial"/>
              </a:rPr>
              <a:t> </a:t>
            </a:r>
            <a:r>
              <a:rPr sz="2000" b="1" dirty="0">
                <a:latin typeface="Arial"/>
                <a:cs typeface="Arial"/>
              </a:rPr>
              <a:t>im</a:t>
            </a:r>
            <a:endParaRPr sz="2000" dirty="0">
              <a:latin typeface="Arial"/>
              <a:cs typeface="Arial"/>
            </a:endParaRPr>
          </a:p>
          <a:p>
            <a:pPr marL="355600">
              <a:lnSpc>
                <a:spcPct val="100000"/>
              </a:lnSpc>
            </a:pPr>
            <a:r>
              <a:rPr lang="de-DE" sz="2000" b="1" dirty="0">
                <a:latin typeface="Arial"/>
                <a:cs typeface="Arial"/>
              </a:rPr>
              <a:t>Bereich</a:t>
            </a:r>
            <a:r>
              <a:rPr sz="2000" b="1" spc="-45" dirty="0">
                <a:latin typeface="Arial"/>
                <a:cs typeface="Arial"/>
              </a:rPr>
              <a:t> </a:t>
            </a:r>
            <a:r>
              <a:rPr sz="2000" b="1" spc="-5" dirty="0">
                <a:latin typeface="Arial"/>
                <a:cs typeface="Arial"/>
              </a:rPr>
              <a:t>Schulpädagogik</a:t>
            </a:r>
            <a:endParaRPr sz="2000" dirty="0">
              <a:latin typeface="Arial"/>
              <a:cs typeface="Arial"/>
            </a:endParaRPr>
          </a:p>
          <a:p>
            <a:pPr>
              <a:lnSpc>
                <a:spcPct val="100000"/>
              </a:lnSpc>
              <a:spcBef>
                <a:spcPts val="50"/>
              </a:spcBef>
            </a:pPr>
            <a:endParaRPr sz="1700" dirty="0">
              <a:latin typeface="Arial"/>
              <a:cs typeface="Arial"/>
            </a:endParaRPr>
          </a:p>
          <a:p>
            <a:pPr marL="756285" marR="965200" lvl="1" indent="-287020">
              <a:lnSpc>
                <a:spcPct val="100000"/>
              </a:lnSpc>
              <a:buClr>
                <a:srgbClr val="004799"/>
              </a:buClr>
              <a:buSzPct val="50000"/>
              <a:buFont typeface="Wingdings"/>
              <a:buChar char="⚫"/>
              <a:tabLst>
                <a:tab pos="756285" algn="l"/>
                <a:tab pos="756920" algn="l"/>
                <a:tab pos="1300480" algn="l"/>
                <a:tab pos="1856739" algn="l"/>
                <a:tab pos="3289300" algn="l"/>
                <a:tab pos="3888740" algn="l"/>
                <a:tab pos="4487545" algn="l"/>
                <a:tab pos="4947920" algn="l"/>
                <a:tab pos="5828665" algn="l"/>
              </a:tabLst>
            </a:pPr>
            <a:r>
              <a:rPr sz="2000" dirty="0">
                <a:latin typeface="Arial"/>
                <a:cs typeface="Arial"/>
              </a:rPr>
              <a:t>auf	</a:t>
            </a:r>
            <a:r>
              <a:rPr sz="2000" spc="-10" dirty="0">
                <a:latin typeface="Arial"/>
                <a:cs typeface="Arial"/>
              </a:rPr>
              <a:t>d</a:t>
            </a:r>
            <a:r>
              <a:rPr sz="2000" dirty="0">
                <a:latin typeface="Arial"/>
                <a:cs typeface="Arial"/>
              </a:rPr>
              <a:t>er	Ho</a:t>
            </a:r>
            <a:r>
              <a:rPr sz="2000" spc="-10" dirty="0">
                <a:latin typeface="Arial"/>
                <a:cs typeface="Arial"/>
              </a:rPr>
              <a:t>m</a:t>
            </a:r>
            <a:r>
              <a:rPr sz="2000" dirty="0">
                <a:latin typeface="Arial"/>
                <a:cs typeface="Arial"/>
              </a:rPr>
              <a:t>ep</a:t>
            </a:r>
            <a:r>
              <a:rPr sz="2000" spc="-10" dirty="0">
                <a:latin typeface="Arial"/>
                <a:cs typeface="Arial"/>
              </a:rPr>
              <a:t>a</a:t>
            </a:r>
            <a:r>
              <a:rPr sz="2000" dirty="0">
                <a:latin typeface="Arial"/>
                <a:cs typeface="Arial"/>
              </a:rPr>
              <a:t>ge	d</a:t>
            </a:r>
            <a:r>
              <a:rPr sz="2000" spc="-10" dirty="0">
                <a:latin typeface="Arial"/>
                <a:cs typeface="Arial"/>
              </a:rPr>
              <a:t>e</a:t>
            </a:r>
            <a:r>
              <a:rPr sz="2000" dirty="0">
                <a:latin typeface="Arial"/>
                <a:cs typeface="Arial"/>
              </a:rPr>
              <a:t>s	</a:t>
            </a:r>
            <a:r>
              <a:rPr sz="2000" spc="-10" dirty="0">
                <a:latin typeface="Arial"/>
                <a:cs typeface="Arial"/>
              </a:rPr>
              <a:t>IS</a:t>
            </a:r>
            <a:r>
              <a:rPr sz="2000" dirty="0">
                <a:latin typeface="Arial"/>
                <a:cs typeface="Arial"/>
              </a:rPr>
              <a:t>B	</a:t>
            </a:r>
            <a:r>
              <a:rPr sz="2000" spc="5" dirty="0">
                <a:latin typeface="Arial"/>
                <a:cs typeface="Arial"/>
              </a:rPr>
              <a:t>z</a:t>
            </a:r>
            <a:r>
              <a:rPr sz="2000" dirty="0">
                <a:latin typeface="Arial"/>
                <a:cs typeface="Arial"/>
              </a:rPr>
              <a:t>u	fi</a:t>
            </a:r>
            <a:r>
              <a:rPr sz="2000" spc="-20" dirty="0">
                <a:latin typeface="Arial"/>
                <a:cs typeface="Arial"/>
              </a:rPr>
              <a:t>n</a:t>
            </a:r>
            <a:r>
              <a:rPr sz="2000" dirty="0">
                <a:latin typeface="Arial"/>
                <a:cs typeface="Arial"/>
              </a:rPr>
              <a:t>den	(B</a:t>
            </a:r>
            <a:r>
              <a:rPr sz="2000" spc="-10" dirty="0">
                <a:latin typeface="Arial"/>
                <a:cs typeface="Arial"/>
              </a:rPr>
              <a:t>e</a:t>
            </a:r>
            <a:r>
              <a:rPr sz="2000" dirty="0">
                <a:latin typeface="Arial"/>
                <a:cs typeface="Arial"/>
              </a:rPr>
              <a:t>rei</a:t>
            </a:r>
            <a:r>
              <a:rPr sz="2000" spc="-10" dirty="0">
                <a:latin typeface="Arial"/>
                <a:cs typeface="Arial"/>
              </a:rPr>
              <a:t>c</a:t>
            </a:r>
            <a:r>
              <a:rPr sz="2000" dirty="0">
                <a:latin typeface="Arial"/>
                <a:cs typeface="Arial"/>
              </a:rPr>
              <a:t>h  </a:t>
            </a:r>
            <a:r>
              <a:rPr sz="2000" dirty="0" err="1">
                <a:latin typeface="Arial"/>
                <a:cs typeface="Arial"/>
              </a:rPr>
              <a:t>Prüfungen</a:t>
            </a:r>
            <a:r>
              <a:rPr sz="2000" dirty="0" smtClean="0">
                <a:latin typeface="Arial"/>
                <a:cs typeface="Arial"/>
              </a:rPr>
              <a:t>)</a:t>
            </a:r>
            <a:r>
              <a:rPr lang="de-DE" sz="2000" dirty="0" smtClean="0">
                <a:latin typeface="Arial"/>
                <a:cs typeface="Arial"/>
              </a:rPr>
              <a:t>;</a:t>
            </a:r>
            <a:endParaRPr sz="2000" dirty="0">
              <a:latin typeface="Arial"/>
              <a:cs typeface="Arial"/>
            </a:endParaRPr>
          </a:p>
          <a:p>
            <a:pPr marL="756285" lvl="1" indent="-287655">
              <a:lnSpc>
                <a:spcPct val="100000"/>
              </a:lnSpc>
              <a:buClr>
                <a:srgbClr val="004799"/>
              </a:buClr>
              <a:buSzPct val="50000"/>
              <a:buFont typeface="Wingdings"/>
              <a:buChar char="⚫"/>
              <a:tabLst>
                <a:tab pos="756285" algn="l"/>
                <a:tab pos="756920" algn="l"/>
              </a:tabLst>
            </a:pPr>
            <a:r>
              <a:rPr sz="2000" spc="-15" dirty="0">
                <a:latin typeface="Arial"/>
                <a:cs typeface="Arial"/>
              </a:rPr>
              <a:t>langfristige </a:t>
            </a:r>
            <a:r>
              <a:rPr sz="2000" spc="-25" dirty="0">
                <a:latin typeface="Arial"/>
                <a:cs typeface="Arial"/>
              </a:rPr>
              <a:t>Vorbereitung </a:t>
            </a:r>
            <a:r>
              <a:rPr sz="2000" dirty="0">
                <a:latin typeface="Arial"/>
                <a:cs typeface="Arial"/>
              </a:rPr>
              <a:t>auf die</a:t>
            </a:r>
            <a:r>
              <a:rPr lang="de-DE" sz="2000" dirty="0">
                <a:latin typeface="Arial"/>
                <a:cs typeface="Arial"/>
              </a:rPr>
              <a:t> </a:t>
            </a:r>
            <a:r>
              <a:rPr sz="2000" dirty="0" err="1" smtClean="0">
                <a:latin typeface="Arial"/>
                <a:cs typeface="Arial"/>
              </a:rPr>
              <a:t>Prüfung</a:t>
            </a:r>
            <a:r>
              <a:rPr lang="de-DE" sz="2000" dirty="0" smtClean="0">
                <a:latin typeface="Arial"/>
                <a:cs typeface="Arial"/>
              </a:rPr>
              <a:t>;</a:t>
            </a:r>
            <a:endParaRPr sz="2000" dirty="0">
              <a:latin typeface="Arial"/>
              <a:cs typeface="Arial"/>
            </a:endParaRPr>
          </a:p>
          <a:p>
            <a:pPr marL="756285" lvl="1" indent="-287655">
              <a:lnSpc>
                <a:spcPct val="100000"/>
              </a:lnSpc>
              <a:spcBef>
                <a:spcPts val="495"/>
              </a:spcBef>
              <a:buClr>
                <a:srgbClr val="004799"/>
              </a:buClr>
              <a:buSzPct val="50000"/>
              <a:buFont typeface="Wingdings"/>
              <a:buChar char="⚫"/>
              <a:tabLst>
                <a:tab pos="756285" algn="l"/>
                <a:tab pos="756920" algn="l"/>
              </a:tabLst>
            </a:pPr>
            <a:r>
              <a:rPr lang="de-DE" sz="2000" spc="-5" dirty="0" err="1">
                <a:latin typeface="Arial"/>
                <a:cs typeface="Arial"/>
              </a:rPr>
              <a:t>formblatt</a:t>
            </a:r>
            <a:r>
              <a:rPr sz="2000" spc="-5" dirty="0" err="1">
                <a:latin typeface="Arial"/>
                <a:cs typeface="Arial"/>
              </a:rPr>
              <a:t>basierte</a:t>
            </a:r>
            <a:r>
              <a:rPr sz="2000" spc="-5" dirty="0">
                <a:latin typeface="Arial"/>
                <a:cs typeface="Arial"/>
              </a:rPr>
              <a:t> </a:t>
            </a:r>
            <a:r>
              <a:rPr sz="2000" spc="-25" dirty="0">
                <a:latin typeface="Arial"/>
                <a:cs typeface="Arial"/>
              </a:rPr>
              <a:t>Vorbereitung </a:t>
            </a:r>
            <a:r>
              <a:rPr sz="2000" dirty="0">
                <a:latin typeface="Arial"/>
                <a:cs typeface="Arial"/>
              </a:rPr>
              <a:t>auf</a:t>
            </a:r>
            <a:r>
              <a:rPr sz="2000" spc="-285" dirty="0">
                <a:latin typeface="Arial"/>
                <a:cs typeface="Arial"/>
              </a:rPr>
              <a:t> </a:t>
            </a:r>
            <a:r>
              <a:rPr sz="2000" spc="-15" dirty="0" err="1">
                <a:latin typeface="Arial"/>
                <a:cs typeface="Arial"/>
              </a:rPr>
              <a:t>Konsultation</a:t>
            </a:r>
            <a:r>
              <a:rPr sz="2000" spc="-15" dirty="0">
                <a:latin typeface="Arial"/>
                <a:cs typeface="Arial"/>
              </a:rPr>
              <a:t>(</a:t>
            </a:r>
            <a:r>
              <a:rPr sz="2000" spc="-15" dirty="0" err="1">
                <a:latin typeface="Arial"/>
                <a:cs typeface="Arial"/>
              </a:rPr>
              <a:t>en</a:t>
            </a:r>
            <a:r>
              <a:rPr sz="2000" spc="-15" dirty="0" smtClean="0">
                <a:latin typeface="Arial"/>
                <a:cs typeface="Arial"/>
              </a:rPr>
              <a:t>)</a:t>
            </a:r>
            <a:r>
              <a:rPr lang="de-DE" sz="2000" spc="-15" dirty="0" smtClean="0">
                <a:latin typeface="Arial"/>
                <a:cs typeface="Arial"/>
              </a:rPr>
              <a:t>;</a:t>
            </a:r>
            <a:endParaRPr sz="2000" dirty="0">
              <a:latin typeface="Arial"/>
              <a:cs typeface="Arial"/>
            </a:endParaRPr>
          </a:p>
          <a:p>
            <a:pPr marL="756285" lvl="1" indent="-287655">
              <a:lnSpc>
                <a:spcPct val="100000"/>
              </a:lnSpc>
              <a:spcBef>
                <a:spcPts val="505"/>
              </a:spcBef>
              <a:buClr>
                <a:srgbClr val="004799"/>
              </a:buClr>
              <a:buSzPct val="50000"/>
              <a:buFont typeface="Wingdings"/>
              <a:buChar char="⚫"/>
              <a:tabLst>
                <a:tab pos="756285" algn="l"/>
                <a:tab pos="756920" algn="l"/>
              </a:tabLst>
            </a:pPr>
            <a:r>
              <a:rPr sz="2000" spc="-10" dirty="0">
                <a:latin typeface="Arial"/>
                <a:cs typeface="Arial"/>
              </a:rPr>
              <a:t>erkenntnisleitende Fragestellungen </a:t>
            </a:r>
            <a:r>
              <a:rPr sz="2000" dirty="0">
                <a:latin typeface="Arial"/>
                <a:cs typeface="Arial"/>
              </a:rPr>
              <a:t>zu den</a:t>
            </a:r>
            <a:r>
              <a:rPr sz="2000" spc="-355" dirty="0">
                <a:latin typeface="Arial"/>
                <a:cs typeface="Arial"/>
              </a:rPr>
              <a:t> </a:t>
            </a:r>
            <a:r>
              <a:rPr sz="2000" dirty="0" err="1" smtClean="0">
                <a:latin typeface="Arial"/>
                <a:cs typeface="Arial"/>
              </a:rPr>
              <a:t>Themen</a:t>
            </a:r>
            <a:r>
              <a:rPr lang="de-DE" sz="2000" dirty="0" smtClean="0">
                <a:latin typeface="Arial"/>
                <a:cs typeface="Arial"/>
              </a:rPr>
              <a:t>;</a:t>
            </a:r>
            <a:endParaRPr sz="2000" dirty="0">
              <a:latin typeface="Arial"/>
              <a:cs typeface="Arial"/>
            </a:endParaRPr>
          </a:p>
          <a:p>
            <a:pPr marL="756285" lvl="1" indent="-287655">
              <a:lnSpc>
                <a:spcPct val="100000"/>
              </a:lnSpc>
              <a:spcBef>
                <a:spcPts val="505"/>
              </a:spcBef>
              <a:buClr>
                <a:srgbClr val="004799"/>
              </a:buClr>
              <a:buSzPct val="50000"/>
              <a:buFont typeface="Wingdings"/>
              <a:buChar char="⚫"/>
              <a:tabLst>
                <a:tab pos="756285" algn="l"/>
                <a:tab pos="756920" algn="l"/>
              </a:tabLst>
            </a:pPr>
            <a:r>
              <a:rPr sz="2000" spc="-15" dirty="0" err="1">
                <a:latin typeface="Arial"/>
                <a:cs typeface="Arial"/>
              </a:rPr>
              <a:t>Literaturliste</a:t>
            </a:r>
            <a:r>
              <a:rPr sz="2000" dirty="0">
                <a:latin typeface="Arial"/>
                <a:cs typeface="Arial"/>
              </a:rPr>
              <a:t> </a:t>
            </a:r>
            <a:r>
              <a:rPr sz="2000" spc="-5" dirty="0">
                <a:latin typeface="Arial"/>
                <a:cs typeface="Arial"/>
              </a:rPr>
              <a:t>und </a:t>
            </a:r>
            <a:r>
              <a:rPr sz="2000" spc="-5" dirty="0" err="1">
                <a:latin typeface="Arial"/>
                <a:cs typeface="Arial"/>
              </a:rPr>
              <a:t>Thesenpapier</a:t>
            </a:r>
            <a:r>
              <a:rPr sz="2000" spc="-415" dirty="0">
                <a:latin typeface="Arial"/>
                <a:cs typeface="Arial"/>
              </a:rPr>
              <a:t> </a:t>
            </a:r>
            <a:r>
              <a:rPr lang="de-DE" sz="2000" spc="-415" dirty="0" smtClean="0">
                <a:latin typeface="Arial"/>
                <a:cs typeface="Arial"/>
              </a:rPr>
              <a:t>;</a:t>
            </a:r>
            <a:endParaRPr sz="2000" strike="sngStrike" dirty="0">
              <a:latin typeface="Arial"/>
              <a:cs typeface="Arial"/>
            </a:endParaRPr>
          </a:p>
          <a:p>
            <a:pPr marL="756285" lvl="1" indent="-287655">
              <a:lnSpc>
                <a:spcPct val="100000"/>
              </a:lnSpc>
              <a:spcBef>
                <a:spcPts val="490"/>
              </a:spcBef>
              <a:buClr>
                <a:srgbClr val="004799"/>
              </a:buClr>
              <a:buSzPct val="50000"/>
              <a:buFont typeface="Wingdings"/>
              <a:buChar char="⚫"/>
              <a:tabLst>
                <a:tab pos="756285" algn="l"/>
                <a:tab pos="756920" algn="l"/>
              </a:tabLst>
            </a:pPr>
            <a:r>
              <a:rPr sz="2000" dirty="0">
                <a:latin typeface="Arial"/>
                <a:cs typeface="Arial"/>
              </a:rPr>
              <a:t>Bewertung nach </a:t>
            </a:r>
            <a:r>
              <a:rPr sz="2000" spc="-15" dirty="0">
                <a:latin typeface="Arial"/>
                <a:cs typeface="Arial"/>
              </a:rPr>
              <a:t>Anforderungsbereichen </a:t>
            </a:r>
            <a:r>
              <a:rPr sz="2000" dirty="0">
                <a:latin typeface="Arial"/>
                <a:cs typeface="Arial"/>
              </a:rPr>
              <a:t>nach</a:t>
            </a:r>
            <a:r>
              <a:rPr sz="2000" spc="-275" dirty="0">
                <a:latin typeface="Arial"/>
                <a:cs typeface="Arial"/>
              </a:rPr>
              <a:t> </a:t>
            </a:r>
            <a:r>
              <a:rPr sz="2000" dirty="0">
                <a:latin typeface="Arial"/>
                <a:cs typeface="Arial"/>
              </a:rPr>
              <a:t>der</a:t>
            </a:r>
          </a:p>
          <a:p>
            <a:pPr marL="756285">
              <a:lnSpc>
                <a:spcPct val="100000"/>
              </a:lnSpc>
              <a:spcBef>
                <a:spcPts val="5"/>
              </a:spcBef>
            </a:pPr>
            <a:r>
              <a:rPr sz="2000" spc="-10" dirty="0">
                <a:latin typeface="Arial"/>
                <a:cs typeface="Arial"/>
              </a:rPr>
              <a:t>Lernzieltaxonomie </a:t>
            </a:r>
            <a:r>
              <a:rPr sz="2000" dirty="0">
                <a:latin typeface="Arial"/>
                <a:cs typeface="Arial"/>
              </a:rPr>
              <a:t>nach Bloom</a:t>
            </a:r>
            <a:r>
              <a:rPr sz="2000" spc="-285" dirty="0">
                <a:latin typeface="Arial"/>
                <a:cs typeface="Arial"/>
              </a:rPr>
              <a:t> </a:t>
            </a:r>
            <a:r>
              <a:rPr sz="2000" dirty="0">
                <a:latin typeface="Arial"/>
                <a:cs typeface="Arial"/>
              </a:rPr>
              <a:t>(1976</a:t>
            </a:r>
            <a:r>
              <a:rPr sz="2000" dirty="0" smtClean="0">
                <a:latin typeface="Arial"/>
                <a:cs typeface="Arial"/>
              </a:rPr>
              <a:t>)</a:t>
            </a:r>
            <a:r>
              <a:rPr lang="de-DE" sz="2000" dirty="0" smtClean="0">
                <a:latin typeface="Arial"/>
                <a:cs typeface="Arial"/>
              </a:rPr>
              <a:t>.</a:t>
            </a:r>
            <a:endParaRPr sz="2000"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rPr dirty="0"/>
              <a:t>© 2020 UNIVERSITÄT</a:t>
            </a:r>
            <a:r>
              <a:rPr spc="-60" dirty="0"/>
              <a:t> </a:t>
            </a:r>
            <a:r>
              <a:rPr dirty="0"/>
              <a:t>ROSTOCK</a:t>
            </a:r>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dirty="0">
              <a:latin typeface="Verdana"/>
              <a:cs typeface="Verdana"/>
            </a:endParaRPr>
          </a:p>
        </p:txBody>
      </p:sp>
      <p:sp>
        <p:nvSpPr>
          <p:cNvPr id="3" name="object 3"/>
          <p:cNvSpPr txBox="1">
            <a:spLocks noGrp="1"/>
          </p:cNvSpPr>
          <p:nvPr>
            <p:ph type="title"/>
          </p:nvPr>
        </p:nvSpPr>
        <p:spPr>
          <a:xfrm>
            <a:off x="395122" y="1476883"/>
            <a:ext cx="4299585" cy="360680"/>
          </a:xfrm>
          <a:prstGeom prst="rect">
            <a:avLst/>
          </a:prstGeom>
        </p:spPr>
        <p:txBody>
          <a:bodyPr vert="horz" wrap="square" lIns="0" tIns="12065" rIns="0" bIns="0" rtlCol="0">
            <a:spAutoFit/>
          </a:bodyPr>
          <a:lstStyle/>
          <a:p>
            <a:pPr marL="12700">
              <a:lnSpc>
                <a:spcPct val="100000"/>
              </a:lnSpc>
              <a:spcBef>
                <a:spcPts val="95"/>
              </a:spcBef>
            </a:pPr>
            <a:r>
              <a:rPr sz="2200" spc="-5" dirty="0"/>
              <a:t>1. Wichtige Rahmenpapiere</a:t>
            </a:r>
            <a:r>
              <a:rPr sz="2200" spc="-150" dirty="0"/>
              <a:t> </a:t>
            </a:r>
            <a:r>
              <a:rPr sz="2200" spc="-15" dirty="0"/>
              <a:t>(3/4)</a:t>
            </a:r>
            <a:endParaRPr sz="2200"/>
          </a:p>
        </p:txBody>
      </p:sp>
      <p:sp>
        <p:nvSpPr>
          <p:cNvPr id="7" name="Foliennummernplatzhalter 6"/>
          <p:cNvSpPr>
            <a:spLocks noGrp="1"/>
          </p:cNvSpPr>
          <p:nvPr>
            <p:ph type="sldNum" sz="quarter" idx="7"/>
          </p:nvPr>
        </p:nvSpPr>
        <p:spPr/>
        <p:txBody>
          <a:bodyPr/>
          <a:lstStyle/>
          <a:p>
            <a:fld id="{B6F15528-21DE-4FAA-801E-634DDDAF4B2B}" type="slidenum">
              <a:rPr lang="de-DE" smtClean="0"/>
              <a:t>5</a:t>
            </a:fld>
            <a:endParaRPr lang="de-DE"/>
          </a:p>
        </p:txBody>
      </p:sp>
      <p:sp>
        <p:nvSpPr>
          <p:cNvPr id="8" name="Textfeld 7">
            <a:extLst>
              <a:ext uri="{FF2B5EF4-FFF2-40B4-BE49-F238E27FC236}">
                <a16:creationId xmlns:a16="http://schemas.microsoft.com/office/drawing/2014/main" xmlns="" id="{AC56FA14-3F69-8B73-98BE-6AE0751FE163}"/>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400" y="1752600"/>
            <a:ext cx="8407400" cy="873957"/>
          </a:xfrm>
          <a:prstGeom prst="rect">
            <a:avLst/>
          </a:prstGeom>
        </p:spPr>
        <p:txBody>
          <a:bodyPr vert="horz" wrap="square" lIns="0" tIns="12065" rIns="0" bIns="0" rtlCol="0">
            <a:spAutoFit/>
          </a:bodyPr>
          <a:lstStyle/>
          <a:p>
            <a:pPr marL="12700" marR="5080">
              <a:spcBef>
                <a:spcPts val="95"/>
              </a:spcBef>
            </a:pPr>
            <a:r>
              <a:rPr sz="1400" b="1" spc="-5" dirty="0">
                <a:latin typeface="Arial"/>
                <a:cs typeface="Arial"/>
              </a:rPr>
              <a:t>Grundsätzlich gilt: </a:t>
            </a:r>
            <a:r>
              <a:rPr sz="1400" b="1" spc="-25" dirty="0" err="1">
                <a:latin typeface="Arial"/>
                <a:cs typeface="Arial"/>
              </a:rPr>
              <a:t>Vorbereitung</a:t>
            </a:r>
            <a:r>
              <a:rPr sz="1400" b="1" spc="-25" dirty="0">
                <a:latin typeface="Arial"/>
                <a:cs typeface="Arial"/>
              </a:rPr>
              <a:t> </a:t>
            </a:r>
            <a:r>
              <a:rPr sz="1400" b="1" spc="-5" dirty="0">
                <a:latin typeface="Arial"/>
                <a:cs typeface="Arial"/>
              </a:rPr>
              <a:t>auf jede Konsultation (Bitte </a:t>
            </a:r>
            <a:r>
              <a:rPr lang="de-DE" sz="1400" b="1" spc="-5" dirty="0">
                <a:latin typeface="Arial"/>
                <a:cs typeface="Arial"/>
              </a:rPr>
              <a:t>bringen Sie die Prüfungsgliederung </a:t>
            </a:r>
            <a:r>
              <a:rPr sz="1400" b="1" spc="-5" dirty="0" err="1">
                <a:latin typeface="Arial"/>
                <a:cs typeface="Arial"/>
              </a:rPr>
              <a:t>zu</a:t>
            </a:r>
            <a:r>
              <a:rPr sz="1400" b="1" spc="-5" dirty="0">
                <a:latin typeface="Arial"/>
                <a:cs typeface="Arial"/>
              </a:rPr>
              <a:t> jeder Konsultation </a:t>
            </a:r>
            <a:r>
              <a:rPr sz="1400" b="1" spc="-10" dirty="0">
                <a:latin typeface="Arial"/>
                <a:cs typeface="Arial"/>
              </a:rPr>
              <a:t>für </a:t>
            </a:r>
            <a:r>
              <a:rPr sz="1400" b="1" spc="-5" dirty="0">
                <a:latin typeface="Arial"/>
                <a:cs typeface="Arial"/>
              </a:rPr>
              <a:t>die </a:t>
            </a:r>
            <a:r>
              <a:rPr sz="1400" b="1" spc="-5" dirty="0" err="1">
                <a:latin typeface="Arial"/>
                <a:cs typeface="Arial"/>
              </a:rPr>
              <a:t>Prüfenden</a:t>
            </a:r>
            <a:r>
              <a:rPr sz="1400" b="1" spc="-5" dirty="0">
                <a:latin typeface="Arial"/>
                <a:cs typeface="Arial"/>
              </a:rPr>
              <a:t> </a:t>
            </a:r>
            <a:r>
              <a:rPr sz="1400" b="1" spc="-5" dirty="0" err="1">
                <a:latin typeface="Arial"/>
                <a:cs typeface="Arial"/>
              </a:rPr>
              <a:t>mit</a:t>
            </a:r>
            <a:r>
              <a:rPr sz="1400" b="1" spc="-5" dirty="0">
                <a:latin typeface="Arial"/>
                <a:cs typeface="Arial"/>
              </a:rPr>
              <a:t>. </a:t>
            </a:r>
            <a:r>
              <a:rPr lang="de-DE" sz="1400" b="1" spc="-5" dirty="0">
                <a:latin typeface="Arial"/>
                <a:cs typeface="Arial"/>
              </a:rPr>
              <a:t>Der </a:t>
            </a:r>
            <a:r>
              <a:rPr sz="1400" b="1" spc="-20" dirty="0" err="1">
                <a:latin typeface="Arial"/>
                <a:cs typeface="Arial"/>
              </a:rPr>
              <a:t>Vordruck</a:t>
            </a:r>
            <a:r>
              <a:rPr sz="1400" b="1" spc="-105" dirty="0">
                <a:latin typeface="Arial"/>
                <a:cs typeface="Arial"/>
              </a:rPr>
              <a:t> </a:t>
            </a:r>
            <a:r>
              <a:rPr lang="de-DE" sz="1400" b="1" spc="-105" dirty="0">
                <a:latin typeface="Arial"/>
                <a:cs typeface="Arial"/>
              </a:rPr>
              <a:t>findet </a:t>
            </a:r>
            <a:br>
              <a:rPr lang="de-DE" sz="1400" b="1" spc="-105" dirty="0">
                <a:latin typeface="Arial"/>
                <a:cs typeface="Arial"/>
              </a:rPr>
            </a:br>
            <a:r>
              <a:rPr lang="de-DE" sz="1400" b="1" spc="-105" dirty="0">
                <a:latin typeface="Arial"/>
                <a:cs typeface="Arial"/>
              </a:rPr>
              <a:t>sich </a:t>
            </a:r>
            <a:r>
              <a:rPr sz="1400" b="1" spc="-5" dirty="0">
                <a:latin typeface="Arial"/>
                <a:cs typeface="Arial"/>
              </a:rPr>
              <a:t>auf </a:t>
            </a:r>
            <a:r>
              <a:rPr lang="de-DE" sz="1400" b="1" spc="-5" dirty="0">
                <a:latin typeface="Arial"/>
                <a:cs typeface="Arial"/>
              </a:rPr>
              <a:t>der</a:t>
            </a:r>
            <a:r>
              <a:rPr sz="1400" b="1" spc="-5" dirty="0">
                <a:latin typeface="Arial"/>
                <a:cs typeface="Arial"/>
              </a:rPr>
              <a:t> ISB-Homepage </a:t>
            </a:r>
            <a:r>
              <a:rPr sz="1400" b="1" spc="-5" dirty="0" err="1">
                <a:latin typeface="Arial"/>
                <a:cs typeface="Arial"/>
              </a:rPr>
              <a:t>unter</a:t>
            </a:r>
            <a:r>
              <a:rPr sz="1400" b="1" spc="-55" dirty="0">
                <a:latin typeface="Arial"/>
                <a:cs typeface="Arial"/>
              </a:rPr>
              <a:t> </a:t>
            </a:r>
            <a:r>
              <a:rPr lang="de-DE" sz="1400" b="1" spc="-55" dirty="0">
                <a:latin typeface="Arial"/>
                <a:cs typeface="Arial"/>
              </a:rPr>
              <a:t>"</a:t>
            </a:r>
            <a:r>
              <a:rPr sz="1400" b="1" spc="-10" dirty="0" err="1">
                <a:latin typeface="Arial"/>
                <a:cs typeface="Arial"/>
              </a:rPr>
              <a:t>Prüfunge</a:t>
            </a:r>
            <a:r>
              <a:rPr lang="de-DE" sz="1400" b="1" spc="-10" dirty="0">
                <a:latin typeface="Arial"/>
                <a:cs typeface="Arial"/>
              </a:rPr>
              <a:t>n“, Unterbereich: </a:t>
            </a:r>
            <a:r>
              <a:rPr lang="de-DE" sz="1400" b="1" spc="-10" dirty="0" smtClean="0">
                <a:latin typeface="Arial"/>
                <a:cs typeface="Arial"/>
              </a:rPr>
              <a:t>„</a:t>
            </a:r>
            <a:r>
              <a:rPr lang="de-DE" sz="1400" b="1" dirty="0"/>
              <a:t>Hinweise zur mündlichen Prüfung am Institut für Schulpädagogik und Bildungsforschung (ISB</a:t>
            </a:r>
            <a:r>
              <a:rPr lang="de-DE" sz="1400" b="1" dirty="0" smtClean="0"/>
              <a:t>)</a:t>
            </a:r>
            <a:r>
              <a:rPr lang="de-DE" sz="1400" b="1" dirty="0" smtClean="0">
                <a:latin typeface="Arial" panose="020B0604020202020204" pitchFamily="34" charset="0"/>
                <a:cs typeface="Arial" panose="020B0604020202020204" pitchFamily="34" charset="0"/>
              </a:rPr>
              <a:t>“, </a:t>
            </a:r>
            <a:r>
              <a:rPr lang="de-DE" sz="1400" b="1" dirty="0">
                <a:latin typeface="Arial" panose="020B0604020202020204" pitchFamily="34" charset="0"/>
                <a:cs typeface="Arial" panose="020B0604020202020204" pitchFamily="34" charset="0"/>
              </a:rPr>
              <a:t>Reiter: </a:t>
            </a:r>
            <a:r>
              <a:rPr lang="de-DE" sz="1400" b="1" dirty="0" smtClean="0">
                <a:latin typeface="Arial" panose="020B0604020202020204" pitchFamily="34" charset="0"/>
                <a:cs typeface="Arial" panose="020B0604020202020204" pitchFamily="34" charset="0"/>
              </a:rPr>
              <a:t>„Prüfungsgliederung“) </a:t>
            </a:r>
            <a:endParaRPr lang="de-DE" sz="1400" b="1" dirty="0">
              <a:latin typeface="Arial" panose="020B0604020202020204" pitchFamily="34" charset="0"/>
              <a:cs typeface="Arial" panose="020B0604020202020204" pitchFamily="34" charset="0"/>
            </a:endParaRPr>
          </a:p>
        </p:txBody>
      </p:sp>
      <p:sp>
        <p:nvSpPr>
          <p:cNvPr id="4" name="object 4"/>
          <p:cNvSpPr txBox="1">
            <a:spLocks noGrp="1"/>
          </p:cNvSpPr>
          <p:nvPr>
            <p:ph type="title"/>
          </p:nvPr>
        </p:nvSpPr>
        <p:spPr>
          <a:xfrm>
            <a:off x="395122" y="1295400"/>
            <a:ext cx="4299585" cy="360680"/>
          </a:xfrm>
          <a:prstGeom prst="rect">
            <a:avLst/>
          </a:prstGeom>
        </p:spPr>
        <p:txBody>
          <a:bodyPr vert="horz" wrap="square" lIns="0" tIns="12065" rIns="0" bIns="0" rtlCol="0">
            <a:spAutoFit/>
          </a:bodyPr>
          <a:lstStyle/>
          <a:p>
            <a:pPr marL="12700">
              <a:lnSpc>
                <a:spcPct val="100000"/>
              </a:lnSpc>
              <a:spcBef>
                <a:spcPts val="95"/>
              </a:spcBef>
            </a:pPr>
            <a:r>
              <a:rPr sz="2200" spc="-5" dirty="0"/>
              <a:t>1. Wichtige Rahmenpapiere</a:t>
            </a:r>
            <a:r>
              <a:rPr sz="2200" spc="-150" dirty="0"/>
              <a:t> </a:t>
            </a:r>
            <a:r>
              <a:rPr sz="2200" spc="-15" dirty="0"/>
              <a:t>(4/4)</a:t>
            </a:r>
            <a:endParaRPr sz="2200" dirty="0"/>
          </a:p>
        </p:txBody>
      </p:sp>
      <p:sp>
        <p:nvSpPr>
          <p:cNvPr id="6" name="object 6"/>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7" name="object 7"/>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8" name="Foliennummernplatzhalter 7"/>
          <p:cNvSpPr>
            <a:spLocks noGrp="1"/>
          </p:cNvSpPr>
          <p:nvPr>
            <p:ph type="sldNum" sz="quarter" idx="7"/>
          </p:nvPr>
        </p:nvSpPr>
        <p:spPr/>
        <p:txBody>
          <a:bodyPr/>
          <a:lstStyle/>
          <a:p>
            <a:fld id="{B6F15528-21DE-4FAA-801E-634DDDAF4B2B}" type="slidenum">
              <a:rPr lang="de-DE" smtClean="0"/>
              <a:t>6</a:t>
            </a:fld>
            <a:endParaRPr lang="de-DE"/>
          </a:p>
        </p:txBody>
      </p:sp>
      <p:sp>
        <p:nvSpPr>
          <p:cNvPr id="5" name="Textfeld 4">
            <a:extLst>
              <a:ext uri="{FF2B5EF4-FFF2-40B4-BE49-F238E27FC236}">
                <a16:creationId xmlns:a16="http://schemas.microsoft.com/office/drawing/2014/main" xmlns="" id="{DC55EE45-992D-F4D1-90EC-B3C7FBB41313}"/>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pic>
        <p:nvPicPr>
          <p:cNvPr id="9" name="Grafik 8">
            <a:extLst>
              <a:ext uri="{FF2B5EF4-FFF2-40B4-BE49-F238E27FC236}">
                <a16:creationId xmlns:a16="http://schemas.microsoft.com/office/drawing/2014/main" xmlns="" id="{F2EBC24E-7571-40B2-9550-373E68EC40AF}"/>
              </a:ext>
            </a:extLst>
          </p:cNvPr>
          <p:cNvPicPr>
            <a:picLocks noChangeAspect="1"/>
          </p:cNvPicPr>
          <p:nvPr/>
        </p:nvPicPr>
        <p:blipFill rotWithShape="1">
          <a:blip r:embed="rId3"/>
          <a:srcRect l="37499" t="35326" r="20001" b="17407"/>
          <a:stretch/>
        </p:blipFill>
        <p:spPr>
          <a:xfrm>
            <a:off x="1282217" y="2846188"/>
            <a:ext cx="6172200" cy="35564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084" y="1344295"/>
            <a:ext cx="4157345" cy="391160"/>
          </a:xfrm>
          <a:prstGeom prst="rect">
            <a:avLst/>
          </a:prstGeom>
        </p:spPr>
        <p:txBody>
          <a:bodyPr vert="horz" wrap="square" lIns="0" tIns="12700" rIns="0" bIns="0" rtlCol="0">
            <a:spAutoFit/>
          </a:bodyPr>
          <a:lstStyle/>
          <a:p>
            <a:pPr marL="12700">
              <a:lnSpc>
                <a:spcPct val="100000"/>
              </a:lnSpc>
              <a:spcBef>
                <a:spcPts val="100"/>
              </a:spcBef>
            </a:pPr>
            <a:r>
              <a:rPr spc="-5" dirty="0"/>
              <a:t>2. Rahmenbedingungen</a:t>
            </a:r>
            <a:r>
              <a:rPr spc="-290" dirty="0"/>
              <a:t> </a:t>
            </a:r>
            <a:r>
              <a:rPr dirty="0"/>
              <a:t>(1/</a:t>
            </a:r>
            <a:r>
              <a:rPr lang="de-DE" dirty="0"/>
              <a:t>5</a:t>
            </a:r>
            <a:r>
              <a:rPr dirty="0"/>
              <a:t>)</a:t>
            </a: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rPr dirty="0"/>
              <a:t>© 2020 UNIVERSITÄT</a:t>
            </a:r>
            <a:r>
              <a:rPr spc="-60" dirty="0"/>
              <a:t> </a:t>
            </a:r>
            <a:r>
              <a:rPr dirty="0"/>
              <a:t>ROSTOCK</a:t>
            </a:r>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dirty="0">
              <a:latin typeface="Verdana"/>
              <a:cs typeface="Verdana"/>
            </a:endParaRPr>
          </a:p>
        </p:txBody>
      </p:sp>
      <p:sp>
        <p:nvSpPr>
          <p:cNvPr id="3" name="object 3"/>
          <p:cNvSpPr txBox="1"/>
          <p:nvPr/>
        </p:nvSpPr>
        <p:spPr>
          <a:xfrm>
            <a:off x="395122" y="1796262"/>
            <a:ext cx="8129905" cy="2013372"/>
          </a:xfrm>
          <a:prstGeom prst="rect">
            <a:avLst/>
          </a:prstGeom>
        </p:spPr>
        <p:txBody>
          <a:bodyPr vert="horz" wrap="square" lIns="0" tIns="165100" rIns="0" bIns="0" rtlCol="0">
            <a:spAutoFit/>
          </a:bodyPr>
          <a:lstStyle/>
          <a:p>
            <a:pPr marL="12700">
              <a:lnSpc>
                <a:spcPct val="100000"/>
              </a:lnSpc>
              <a:spcBef>
                <a:spcPts val="1300"/>
              </a:spcBef>
              <a:tabLst>
                <a:tab pos="354965" algn="l"/>
              </a:tabLst>
            </a:pPr>
            <a:r>
              <a:rPr sz="2000" spc="2095" dirty="0">
                <a:solidFill>
                  <a:srgbClr val="004799"/>
                </a:solidFill>
                <a:latin typeface="Wingdings"/>
                <a:cs typeface="Wingdings"/>
              </a:rPr>
              <a:t>⚫</a:t>
            </a:r>
            <a:r>
              <a:rPr sz="2000" spc="-5" dirty="0" err="1">
                <a:latin typeface="Arial"/>
                <a:cs typeface="Arial"/>
              </a:rPr>
              <a:t>Prüfungszeitraum</a:t>
            </a:r>
            <a:r>
              <a:rPr sz="2000" spc="-5" dirty="0">
                <a:latin typeface="Arial"/>
                <a:cs typeface="Arial"/>
              </a:rPr>
              <a:t>: </a:t>
            </a:r>
            <a:r>
              <a:rPr lang="de-DE" sz="2000" spc="-5" dirty="0" smtClean="0">
                <a:latin typeface="Arial"/>
                <a:cs typeface="Arial"/>
              </a:rPr>
              <a:t>21</a:t>
            </a:r>
            <a:r>
              <a:rPr sz="2000" spc="-5" dirty="0" smtClean="0">
                <a:latin typeface="Arial"/>
                <a:cs typeface="Arial"/>
              </a:rPr>
              <a:t>.</a:t>
            </a:r>
            <a:r>
              <a:rPr lang="de-DE" sz="2000" spc="-5" dirty="0" smtClean="0">
                <a:latin typeface="Arial"/>
                <a:cs typeface="Arial"/>
              </a:rPr>
              <a:t>09</a:t>
            </a:r>
            <a:r>
              <a:rPr sz="2000" spc="-5" dirty="0" smtClean="0">
                <a:latin typeface="Arial"/>
                <a:cs typeface="Arial"/>
              </a:rPr>
              <a:t>.</a:t>
            </a:r>
            <a:r>
              <a:rPr lang="de-DE" sz="2000" spc="-5" dirty="0" smtClean="0">
                <a:latin typeface="Arial"/>
                <a:cs typeface="Arial"/>
              </a:rPr>
              <a:t>2026 </a:t>
            </a:r>
            <a:r>
              <a:rPr sz="2000" spc="-5" dirty="0">
                <a:latin typeface="Arial"/>
                <a:cs typeface="Arial"/>
              </a:rPr>
              <a:t>-</a:t>
            </a:r>
            <a:r>
              <a:rPr sz="2000" spc="-120" dirty="0">
                <a:latin typeface="Arial"/>
                <a:cs typeface="Arial"/>
              </a:rPr>
              <a:t> </a:t>
            </a:r>
            <a:r>
              <a:rPr lang="de-DE" sz="2000" spc="-5" dirty="0" smtClean="0">
                <a:latin typeface="Arial"/>
                <a:cs typeface="Arial"/>
              </a:rPr>
              <a:t>16</a:t>
            </a:r>
            <a:r>
              <a:rPr sz="2000" spc="-5" dirty="0" smtClean="0">
                <a:latin typeface="Arial"/>
                <a:cs typeface="Arial"/>
              </a:rPr>
              <a:t>.</a:t>
            </a:r>
            <a:r>
              <a:rPr lang="de-DE" sz="2000" spc="-5" dirty="0" smtClean="0">
                <a:latin typeface="Arial"/>
                <a:cs typeface="Arial"/>
              </a:rPr>
              <a:t>10</a:t>
            </a:r>
            <a:r>
              <a:rPr sz="2000" spc="-5" dirty="0" smtClean="0">
                <a:latin typeface="Arial"/>
                <a:cs typeface="Arial"/>
              </a:rPr>
              <a:t>.202</a:t>
            </a:r>
            <a:r>
              <a:rPr lang="de-DE" sz="2000" spc="-5" dirty="0">
                <a:latin typeface="Arial"/>
                <a:cs typeface="Arial"/>
              </a:rPr>
              <a:t>6</a:t>
            </a:r>
            <a:endParaRPr sz="2000" dirty="0">
              <a:latin typeface="Arial"/>
              <a:cs typeface="Arial"/>
            </a:endParaRPr>
          </a:p>
          <a:p>
            <a:pPr marL="355600" marR="352425" indent="-342900">
              <a:lnSpc>
                <a:spcPct val="100000"/>
              </a:lnSpc>
              <a:spcBef>
                <a:spcPts val="1200"/>
              </a:spcBef>
              <a:buClr>
                <a:srgbClr val="004799"/>
              </a:buClr>
              <a:buFont typeface="Wingdings"/>
              <a:buChar char="⚫"/>
              <a:tabLst>
                <a:tab pos="354965" algn="l"/>
                <a:tab pos="355600" algn="l"/>
              </a:tabLst>
            </a:pPr>
            <a:r>
              <a:rPr sz="2000" dirty="0" err="1">
                <a:latin typeface="Arial"/>
                <a:cs typeface="Arial"/>
              </a:rPr>
              <a:t>Sie</a:t>
            </a:r>
            <a:r>
              <a:rPr sz="2000" dirty="0">
                <a:latin typeface="Arial"/>
                <a:cs typeface="Arial"/>
              </a:rPr>
              <a:t> </a:t>
            </a:r>
            <a:r>
              <a:rPr sz="2000" spc="-5" dirty="0" err="1">
                <a:latin typeface="Arial"/>
                <a:cs typeface="Arial"/>
              </a:rPr>
              <a:t>erfahren</a:t>
            </a:r>
            <a:r>
              <a:rPr lang="de-DE" sz="2000" spc="-5" dirty="0">
                <a:latin typeface="Arial"/>
                <a:cs typeface="Arial"/>
              </a:rPr>
              <a:t> </a:t>
            </a:r>
            <a:r>
              <a:rPr sz="2000" dirty="0" err="1">
                <a:latin typeface="Arial"/>
                <a:cs typeface="Arial"/>
              </a:rPr>
              <a:t>durch</a:t>
            </a:r>
            <a:r>
              <a:rPr sz="2000" dirty="0">
                <a:latin typeface="Arial"/>
                <a:cs typeface="Arial"/>
              </a:rPr>
              <a:t> eine </a:t>
            </a:r>
            <a:r>
              <a:rPr sz="2000" spc="-5" dirty="0">
                <a:latin typeface="Arial"/>
                <a:cs typeface="Arial"/>
              </a:rPr>
              <a:t>persönliche </a:t>
            </a:r>
            <a:r>
              <a:rPr sz="2000" dirty="0">
                <a:latin typeface="Arial"/>
                <a:cs typeface="Arial"/>
              </a:rPr>
              <a:t>E-Mail </a:t>
            </a:r>
            <a:r>
              <a:rPr sz="2000" spc="-5" dirty="0">
                <a:latin typeface="Arial"/>
                <a:cs typeface="Arial"/>
              </a:rPr>
              <a:t>des/der </a:t>
            </a:r>
            <a:r>
              <a:rPr sz="2000" spc="-5" dirty="0" err="1">
                <a:latin typeface="Arial"/>
                <a:cs typeface="Arial"/>
              </a:rPr>
              <a:t>Erstprüfenden</a:t>
            </a:r>
            <a:r>
              <a:rPr sz="2000" spc="-5" dirty="0">
                <a:latin typeface="Arial"/>
                <a:cs typeface="Arial"/>
              </a:rPr>
              <a:t>, </a:t>
            </a:r>
            <a:r>
              <a:rPr sz="2000" dirty="0">
                <a:latin typeface="Arial"/>
                <a:cs typeface="Arial"/>
              </a:rPr>
              <a:t>bei wem Sie die </a:t>
            </a:r>
            <a:r>
              <a:rPr sz="2000" dirty="0" err="1">
                <a:latin typeface="Arial"/>
                <a:cs typeface="Arial"/>
              </a:rPr>
              <a:t>Prüfung</a:t>
            </a:r>
            <a:r>
              <a:rPr sz="2000" dirty="0">
                <a:latin typeface="Arial"/>
                <a:cs typeface="Arial"/>
              </a:rPr>
              <a:t> </a:t>
            </a:r>
            <a:r>
              <a:rPr sz="2000" dirty="0" err="1">
                <a:latin typeface="Arial"/>
                <a:cs typeface="Arial"/>
              </a:rPr>
              <a:t>ablegen</a:t>
            </a:r>
            <a:r>
              <a:rPr lang="de-DE" sz="2000" dirty="0">
                <a:latin typeface="Arial"/>
                <a:cs typeface="Arial"/>
              </a:rPr>
              <a:t> </a:t>
            </a:r>
            <a:r>
              <a:rPr sz="2000" spc="-365" dirty="0">
                <a:latin typeface="Arial"/>
                <a:cs typeface="Arial"/>
              </a:rPr>
              <a:t> </a:t>
            </a:r>
            <a:r>
              <a:rPr sz="2000" dirty="0" err="1">
                <a:latin typeface="Arial"/>
                <a:cs typeface="Arial"/>
              </a:rPr>
              <a:t>werden</a:t>
            </a:r>
            <a:r>
              <a:rPr lang="de-DE" sz="2000" dirty="0">
                <a:latin typeface="Arial"/>
                <a:cs typeface="Arial"/>
              </a:rPr>
              <a:t> (dürfte i.d.R. bereits erfolgt sein)</a:t>
            </a:r>
            <a:r>
              <a:rPr sz="2000" dirty="0">
                <a:latin typeface="Arial"/>
                <a:cs typeface="Arial"/>
              </a:rPr>
              <a:t>.</a:t>
            </a:r>
          </a:p>
          <a:p>
            <a:pPr marL="12700" marR="5080">
              <a:lnSpc>
                <a:spcPct val="100000"/>
              </a:lnSpc>
              <a:spcBef>
                <a:spcPts val="1200"/>
              </a:spcBef>
              <a:buClr>
                <a:srgbClr val="004799"/>
              </a:buClr>
              <a:tabLst>
                <a:tab pos="354965" algn="l"/>
                <a:tab pos="355600" algn="l"/>
              </a:tabLst>
            </a:pPr>
            <a:endParaRPr sz="2000" dirty="0">
              <a:latin typeface="Arial"/>
              <a:cs typeface="Arial"/>
            </a:endParaRPr>
          </a:p>
        </p:txBody>
      </p:sp>
      <p:sp>
        <p:nvSpPr>
          <p:cNvPr id="7" name="Foliennummernplatzhalter 6"/>
          <p:cNvSpPr>
            <a:spLocks noGrp="1"/>
          </p:cNvSpPr>
          <p:nvPr>
            <p:ph type="sldNum" sz="quarter" idx="7"/>
          </p:nvPr>
        </p:nvSpPr>
        <p:spPr/>
        <p:txBody>
          <a:bodyPr/>
          <a:lstStyle/>
          <a:p>
            <a:fld id="{B6F15528-21DE-4FAA-801E-634DDDAF4B2B}" type="slidenum">
              <a:rPr lang="de-DE" smtClean="0"/>
              <a:t>7</a:t>
            </a:fld>
            <a:endParaRPr lang="de-DE" dirty="0"/>
          </a:p>
        </p:txBody>
      </p:sp>
      <p:sp>
        <p:nvSpPr>
          <p:cNvPr id="8" name="Textfeld 7">
            <a:extLst>
              <a:ext uri="{FF2B5EF4-FFF2-40B4-BE49-F238E27FC236}">
                <a16:creationId xmlns:a16="http://schemas.microsoft.com/office/drawing/2014/main" xmlns="" id="{53A8AFE7-150B-5324-FF75-E74EF17ACFED}"/>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
        <p:nvSpPr>
          <p:cNvPr id="9" name="Rechteck 8">
            <a:extLst>
              <a:ext uri="{FF2B5EF4-FFF2-40B4-BE49-F238E27FC236}">
                <a16:creationId xmlns:a16="http://schemas.microsoft.com/office/drawing/2014/main" xmlns="" id="{CC75653E-C35F-418A-BD5C-81BA89BB9581}"/>
              </a:ext>
            </a:extLst>
          </p:cNvPr>
          <p:cNvSpPr/>
          <p:nvPr/>
        </p:nvSpPr>
        <p:spPr>
          <a:xfrm>
            <a:off x="304800" y="3505200"/>
            <a:ext cx="7848600" cy="1508105"/>
          </a:xfrm>
          <a:prstGeom prst="rect">
            <a:avLst/>
          </a:prstGeom>
        </p:spPr>
        <p:txBody>
          <a:bodyPr wrap="square">
            <a:spAutoFit/>
          </a:bodyPr>
          <a:lstStyle/>
          <a:p>
            <a:pPr marL="355600" indent="-342900">
              <a:lnSpc>
                <a:spcPct val="100000"/>
              </a:lnSpc>
              <a:spcBef>
                <a:spcPts val="1200"/>
              </a:spcBef>
              <a:buClr>
                <a:srgbClr val="004799"/>
              </a:buClr>
              <a:buFont typeface="Wingdings"/>
              <a:buChar char="⚫"/>
              <a:tabLst>
                <a:tab pos="354965" algn="l"/>
                <a:tab pos="355600" algn="l"/>
              </a:tabLst>
            </a:pPr>
            <a:r>
              <a:rPr lang="de-DE" spc="-5" dirty="0">
                <a:latin typeface="Arial"/>
                <a:cs typeface="Arial"/>
              </a:rPr>
              <a:t>Prüfungsformat: in Präsenz vor Ort</a:t>
            </a:r>
          </a:p>
          <a:p>
            <a:pPr marL="355600" indent="-342900">
              <a:lnSpc>
                <a:spcPct val="100000"/>
              </a:lnSpc>
              <a:spcBef>
                <a:spcPts val="1200"/>
              </a:spcBef>
              <a:buClr>
                <a:srgbClr val="004799"/>
              </a:buClr>
              <a:buFont typeface="Wingdings"/>
              <a:buChar char="⚫"/>
              <a:tabLst>
                <a:tab pos="354965" algn="l"/>
                <a:tab pos="355600" algn="l"/>
              </a:tabLst>
            </a:pPr>
            <a:r>
              <a:rPr lang="de-DE" spc="-15" dirty="0">
                <a:latin typeface="Arial"/>
                <a:cs typeface="Arial"/>
              </a:rPr>
              <a:t>Prüfungsdauer </a:t>
            </a:r>
            <a:r>
              <a:rPr lang="de-DE" b="1" spc="-30" dirty="0">
                <a:latin typeface="Arial"/>
                <a:cs typeface="Arial"/>
              </a:rPr>
              <a:t>SPSO </a:t>
            </a:r>
            <a:r>
              <a:rPr lang="de-DE" b="1" dirty="0">
                <a:latin typeface="Arial"/>
                <a:cs typeface="Arial"/>
              </a:rPr>
              <a:t>2019, SPSO 2021 und SPSO 2022</a:t>
            </a:r>
            <a:r>
              <a:rPr lang="de-DE" dirty="0">
                <a:latin typeface="Arial"/>
                <a:cs typeface="Arial"/>
              </a:rPr>
              <a:t>: 40 min plus 10 </a:t>
            </a:r>
            <a:r>
              <a:rPr lang="de-DE" spc="-5" dirty="0">
                <a:latin typeface="Arial"/>
                <a:cs typeface="Arial"/>
              </a:rPr>
              <a:t>Minuten </a:t>
            </a:r>
            <a:r>
              <a:rPr lang="de-DE" dirty="0">
                <a:latin typeface="Arial"/>
                <a:cs typeface="Arial"/>
              </a:rPr>
              <a:t>für </a:t>
            </a:r>
            <a:r>
              <a:rPr lang="de-DE" spc="-5" dirty="0">
                <a:latin typeface="Arial"/>
                <a:cs typeface="Arial"/>
              </a:rPr>
              <a:t>Notenberatung </a:t>
            </a:r>
            <a:r>
              <a:rPr lang="de-DE" dirty="0">
                <a:latin typeface="Arial"/>
                <a:cs typeface="Arial"/>
              </a:rPr>
              <a:t>und </a:t>
            </a:r>
            <a:r>
              <a:rPr lang="de-DE" spc="-5" dirty="0">
                <a:latin typeface="Arial"/>
                <a:cs typeface="Arial"/>
              </a:rPr>
              <a:t>anschließende </a:t>
            </a:r>
            <a:r>
              <a:rPr lang="de-DE" spc="-15" dirty="0">
                <a:latin typeface="Arial"/>
                <a:cs typeface="Arial"/>
              </a:rPr>
              <a:t>Verkündung </a:t>
            </a:r>
            <a:r>
              <a:rPr lang="de-DE" dirty="0">
                <a:latin typeface="Arial"/>
                <a:cs typeface="Arial"/>
              </a:rPr>
              <a:t>der</a:t>
            </a:r>
            <a:r>
              <a:rPr lang="de-DE" spc="-365" dirty="0">
                <a:latin typeface="Arial"/>
                <a:cs typeface="Arial"/>
              </a:rPr>
              <a:t>  </a:t>
            </a:r>
            <a:r>
              <a:rPr lang="de-DE" dirty="0">
                <a:latin typeface="Arial"/>
                <a:cs typeface="Arial"/>
              </a:rPr>
              <a:t>Note</a:t>
            </a:r>
          </a:p>
          <a:p>
            <a:pPr marL="12700">
              <a:lnSpc>
                <a:spcPct val="100000"/>
              </a:lnSpc>
              <a:spcBef>
                <a:spcPts val="1200"/>
              </a:spcBef>
              <a:buClr>
                <a:srgbClr val="004799"/>
              </a:buClr>
              <a:tabLst>
                <a:tab pos="354965" algn="l"/>
                <a:tab pos="355600" algn="l"/>
              </a:tabLst>
            </a:pPr>
            <a:endParaRPr lang="de-DE"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1698" y="1826514"/>
            <a:ext cx="7963534" cy="4998804"/>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Arial"/>
                <a:cs typeface="Arial"/>
              </a:rPr>
              <a:t>Termine </a:t>
            </a:r>
            <a:r>
              <a:rPr sz="1800" b="1" spc="-5" dirty="0">
                <a:latin typeface="Arial"/>
                <a:cs typeface="Arial"/>
              </a:rPr>
              <a:t>der </a:t>
            </a:r>
            <a:r>
              <a:rPr lang="de-DE" b="1" spc="-15" dirty="0">
                <a:latin typeface="Arial"/>
                <a:cs typeface="Arial"/>
              </a:rPr>
              <a:t>K</a:t>
            </a:r>
            <a:r>
              <a:rPr sz="1800" b="1" spc="-15" dirty="0" err="1">
                <a:latin typeface="Arial"/>
                <a:cs typeface="Arial"/>
              </a:rPr>
              <a:t>onsultationen</a:t>
            </a:r>
            <a:r>
              <a:rPr sz="1800" b="1" spc="-15" dirty="0">
                <a:latin typeface="Arial"/>
                <a:cs typeface="Arial"/>
              </a:rPr>
              <a:t> </a:t>
            </a:r>
            <a:r>
              <a:rPr sz="1800" b="1" dirty="0" err="1">
                <a:latin typeface="Arial"/>
                <a:cs typeface="Arial"/>
              </a:rPr>
              <a:t>bei</a:t>
            </a:r>
            <a:r>
              <a:rPr sz="1800" b="1" spc="-120" dirty="0">
                <a:latin typeface="Arial"/>
                <a:cs typeface="Arial"/>
              </a:rPr>
              <a:t> </a:t>
            </a:r>
            <a:r>
              <a:rPr lang="de-DE" sz="1800" b="1" spc="-120" dirty="0">
                <a:latin typeface="Arial"/>
                <a:cs typeface="Arial"/>
              </a:rPr>
              <a:t>den </a:t>
            </a:r>
            <a:r>
              <a:rPr sz="1800" b="1" spc="-5" dirty="0" err="1">
                <a:latin typeface="Arial"/>
                <a:cs typeface="Arial"/>
              </a:rPr>
              <a:t>Erstprüfenden</a:t>
            </a:r>
            <a:r>
              <a:rPr sz="1800" b="1" spc="-5" dirty="0">
                <a:latin typeface="Arial"/>
                <a:cs typeface="Arial"/>
              </a:rPr>
              <a:t>:</a:t>
            </a:r>
            <a:endParaRPr sz="2900" dirty="0">
              <a:latin typeface="Arial"/>
              <a:cs typeface="Arial"/>
            </a:endParaRPr>
          </a:p>
          <a:p>
            <a:pPr marL="12700" marR="198120">
              <a:buClr>
                <a:srgbClr val="004899"/>
              </a:buClr>
              <a:tabLst>
                <a:tab pos="354965" algn="l"/>
                <a:tab pos="355600" algn="l"/>
              </a:tabLst>
            </a:pPr>
            <a:r>
              <a:rPr sz="1800" b="1" dirty="0">
                <a:latin typeface="Arial"/>
                <a:cs typeface="Arial"/>
              </a:rPr>
              <a:t>Prof. </a:t>
            </a:r>
            <a:r>
              <a:rPr sz="1800" b="1" spc="-5" dirty="0" err="1">
                <a:latin typeface="Arial"/>
                <a:cs typeface="Arial"/>
              </a:rPr>
              <a:t>Häcker</a:t>
            </a:r>
            <a:r>
              <a:rPr sz="1800" b="1" spc="-5" dirty="0">
                <a:latin typeface="Arial"/>
                <a:cs typeface="Arial"/>
              </a:rPr>
              <a:t>:</a:t>
            </a:r>
            <a:r>
              <a:rPr lang="de-DE" sz="1800" b="1" spc="-5" dirty="0">
                <a:latin typeface="Arial"/>
                <a:cs typeface="Arial"/>
              </a:rPr>
              <a:t> </a:t>
            </a:r>
            <a:r>
              <a:rPr lang="de-DE" spc="-5" dirty="0" smtClean="0">
                <a:latin typeface="Arial"/>
                <a:cs typeface="Arial"/>
              </a:rPr>
              <a:t>Gruppenkonsultation am 17.07.2026, 09.00-11.00 Uhr, August-Bebel-Straße, SR 4043 c; </a:t>
            </a:r>
            <a:endParaRPr lang="de-DE" sz="1800" b="1" spc="-5" dirty="0" smtClean="0">
              <a:latin typeface="Arial"/>
              <a:cs typeface="Arial"/>
            </a:endParaRPr>
          </a:p>
          <a:p>
            <a:pPr marL="12700" marR="198120">
              <a:lnSpc>
                <a:spcPct val="100000"/>
              </a:lnSpc>
              <a:buClr>
                <a:srgbClr val="004899"/>
              </a:buClr>
              <a:tabLst>
                <a:tab pos="354965" algn="l"/>
                <a:tab pos="355600" algn="l"/>
              </a:tabLst>
            </a:pPr>
            <a:r>
              <a:rPr lang="de-DE" b="1" spc="-5" dirty="0" smtClean="0">
                <a:latin typeface="Arial"/>
                <a:cs typeface="Arial"/>
              </a:rPr>
              <a:t>Prof</a:t>
            </a:r>
            <a:r>
              <a:rPr lang="de-DE" b="1" spc="-5" dirty="0">
                <a:latin typeface="Arial"/>
                <a:cs typeface="Arial"/>
              </a:rPr>
              <a:t>. </a:t>
            </a:r>
            <a:r>
              <a:rPr lang="de-DE" b="1" spc="-5" dirty="0" err="1">
                <a:latin typeface="Arial"/>
                <a:cs typeface="Arial"/>
              </a:rPr>
              <a:t>Radisch</a:t>
            </a:r>
            <a:r>
              <a:rPr lang="de-DE" b="1" spc="-5" dirty="0">
                <a:latin typeface="Arial"/>
                <a:cs typeface="Arial"/>
              </a:rPr>
              <a:t>: </a:t>
            </a:r>
            <a:r>
              <a:rPr lang="de-DE" spc="-5" dirty="0" smtClean="0">
                <a:latin typeface="Arial"/>
                <a:cs typeface="Arial"/>
              </a:rPr>
              <a:t>Gruppenkonsultation im Anschluss an die Einweisungsveranstaltung im gleichen online-Raum in </a:t>
            </a:r>
            <a:r>
              <a:rPr lang="de-DE" spc="-5" dirty="0" err="1" smtClean="0">
                <a:latin typeface="Arial"/>
                <a:cs typeface="Arial"/>
              </a:rPr>
              <a:t>studIP</a:t>
            </a:r>
            <a:r>
              <a:rPr lang="de-DE" spc="-5" dirty="0" smtClean="0">
                <a:latin typeface="Arial"/>
                <a:cs typeface="Arial"/>
              </a:rPr>
              <a:t>;</a:t>
            </a:r>
            <a:endParaRPr lang="de-DE" b="1" spc="-5" dirty="0">
              <a:latin typeface="Arial"/>
              <a:cs typeface="Arial"/>
            </a:endParaRPr>
          </a:p>
          <a:p>
            <a:pPr marL="12700" marR="198120">
              <a:lnSpc>
                <a:spcPct val="100000"/>
              </a:lnSpc>
              <a:buClr>
                <a:srgbClr val="004899"/>
              </a:buClr>
              <a:tabLst>
                <a:tab pos="354965" algn="l"/>
                <a:tab pos="355600" algn="l"/>
              </a:tabLst>
            </a:pPr>
            <a:r>
              <a:rPr lang="de-DE" b="1" spc="-5" dirty="0">
                <a:latin typeface="Arial"/>
                <a:cs typeface="Arial"/>
              </a:rPr>
              <a:t>Jun.Prof.in Rubach: </a:t>
            </a:r>
            <a:r>
              <a:rPr lang="de-DE" dirty="0">
                <a:latin typeface="Arial" panose="020B0604020202020204" pitchFamily="34" charset="0"/>
                <a:cs typeface="Arial" panose="020B0604020202020204" pitchFamily="34" charset="0"/>
              </a:rPr>
              <a:t>Gruppenkonsultation im Anschluss an die </a:t>
            </a:r>
            <a:r>
              <a:rPr lang="de-DE" dirty="0" smtClean="0">
                <a:latin typeface="Arial" panose="020B0604020202020204" pitchFamily="34" charset="0"/>
                <a:cs typeface="Arial" panose="020B0604020202020204" pitchFamily="34" charset="0"/>
              </a:rPr>
              <a:t>Einweisungsveranstaltung. Der </a:t>
            </a:r>
            <a:r>
              <a:rPr lang="de-DE" dirty="0">
                <a:latin typeface="Arial" panose="020B0604020202020204" pitchFamily="34" charset="0"/>
                <a:cs typeface="Arial" panose="020B0604020202020204" pitchFamily="34" charset="0"/>
              </a:rPr>
              <a:t>Link </a:t>
            </a:r>
            <a:r>
              <a:rPr lang="de-DE" dirty="0" smtClean="0">
                <a:latin typeface="Arial" panose="020B0604020202020204" pitchFamily="34" charset="0"/>
                <a:cs typeface="Arial" panose="020B0604020202020204" pitchFamily="34" charset="0"/>
              </a:rPr>
              <a:t>wird </a:t>
            </a:r>
            <a:r>
              <a:rPr lang="de-DE" dirty="0">
                <a:latin typeface="Arial" panose="020B0604020202020204" pitchFamily="34" charset="0"/>
                <a:cs typeface="Arial" panose="020B0604020202020204" pitchFamily="34" charset="0"/>
              </a:rPr>
              <a:t>den Prüflingen per E-Mail </a:t>
            </a:r>
            <a:r>
              <a:rPr lang="de-DE" dirty="0" smtClean="0">
                <a:latin typeface="Arial" panose="020B0604020202020204" pitchFamily="34" charset="0"/>
                <a:cs typeface="Arial" panose="020B0604020202020204" pitchFamily="34" charset="0"/>
              </a:rPr>
              <a:t>zugesendet.</a:t>
            </a:r>
            <a:r>
              <a:rPr lang="de-DE" dirty="0">
                <a:latin typeface="Arial" panose="020B0604020202020204" pitchFamily="34" charset="0"/>
                <a:cs typeface="Arial" panose="020B0604020202020204" pitchFamily="34" charset="0"/>
              </a:rPr>
              <a:t> </a:t>
            </a:r>
            <a:endParaRPr lang="de-DE" spc="-5" dirty="0">
              <a:latin typeface="Arial" panose="020B0604020202020204" pitchFamily="34" charset="0"/>
              <a:cs typeface="Arial" panose="020B0604020202020204" pitchFamily="34" charset="0"/>
            </a:endParaRPr>
          </a:p>
          <a:p>
            <a:pPr marL="12700" marR="198120">
              <a:lnSpc>
                <a:spcPct val="100000"/>
              </a:lnSpc>
              <a:buClr>
                <a:srgbClr val="004899"/>
              </a:buClr>
              <a:tabLst>
                <a:tab pos="354965" algn="l"/>
                <a:tab pos="355600" algn="l"/>
              </a:tabLst>
            </a:pPr>
            <a:r>
              <a:rPr lang="de-DE" b="1" spc="-5" dirty="0">
                <a:latin typeface="Arial"/>
                <a:cs typeface="Arial"/>
              </a:rPr>
              <a:t>Dr. Heyden</a:t>
            </a:r>
            <a:r>
              <a:rPr lang="de-DE" spc="-5" dirty="0">
                <a:latin typeface="Arial"/>
                <a:cs typeface="Arial"/>
              </a:rPr>
              <a:t>: </a:t>
            </a:r>
            <a:r>
              <a:rPr lang="de-DE" spc="-5" dirty="0" smtClean="0">
                <a:latin typeface="Arial"/>
                <a:cs typeface="Arial"/>
              </a:rPr>
              <a:t>Gruppenkonsultation am 21.07.2026 um 10.00 Uhr. Alle weiteren Informationen erfolgen per Mail.</a:t>
            </a:r>
            <a:endParaRPr lang="de-DE" spc="-5" dirty="0">
              <a:latin typeface="Arial"/>
              <a:cs typeface="Arial"/>
            </a:endParaRPr>
          </a:p>
          <a:p>
            <a:pPr marL="12700" marR="198120">
              <a:buClr>
                <a:srgbClr val="004899"/>
              </a:buClr>
              <a:tabLst>
                <a:tab pos="354965" algn="l"/>
                <a:tab pos="355600" algn="l"/>
              </a:tabLst>
            </a:pPr>
            <a:r>
              <a:rPr lang="de-DE" b="1" spc="-5" dirty="0">
                <a:latin typeface="Arial"/>
                <a:cs typeface="Arial"/>
              </a:rPr>
              <a:t>Dr. Kuhnert: </a:t>
            </a:r>
            <a:r>
              <a:rPr lang="de-DE" spc="-5" dirty="0">
                <a:latin typeface="Arial"/>
                <a:cs typeface="Arial"/>
              </a:rPr>
              <a:t>Gruppenkonsultation </a:t>
            </a:r>
            <a:r>
              <a:rPr lang="de-DE" spc="-5" dirty="0" smtClean="0">
                <a:latin typeface="Arial"/>
                <a:cs typeface="Arial"/>
              </a:rPr>
              <a:t>am 21.07.2026, 09.15-13.15 Uhr, Ulmencampus, Haus I, SR 021;</a:t>
            </a:r>
            <a:endParaRPr lang="de-DE" spc="-5" dirty="0">
              <a:latin typeface="Arial"/>
              <a:cs typeface="Arial"/>
            </a:endParaRPr>
          </a:p>
          <a:p>
            <a:pPr marL="12700" marR="198120">
              <a:buClr>
                <a:srgbClr val="004899"/>
              </a:buClr>
              <a:tabLst>
                <a:tab pos="354965" algn="l"/>
                <a:tab pos="355600" algn="l"/>
              </a:tabLst>
            </a:pPr>
            <a:r>
              <a:rPr lang="de-DE" b="1" spc="-5" dirty="0">
                <a:latin typeface="Arial"/>
                <a:cs typeface="Arial"/>
              </a:rPr>
              <a:t>Dr. Ziegler: </a:t>
            </a:r>
            <a:r>
              <a:rPr lang="de-DE" dirty="0" smtClean="0">
                <a:latin typeface="Arial" panose="020B0604020202020204" pitchFamily="34" charset="0"/>
                <a:cs typeface="Arial" panose="020B0604020202020204" pitchFamily="34" charset="0"/>
              </a:rPr>
              <a:t>Alle weiteren Informationen erfolgen per Mail.</a:t>
            </a:r>
          </a:p>
          <a:p>
            <a:pPr marL="12700" marR="198120">
              <a:buClr>
                <a:srgbClr val="004899"/>
              </a:buClr>
              <a:tabLst>
                <a:tab pos="354965" algn="l"/>
                <a:tab pos="355600" algn="l"/>
              </a:tabLst>
            </a:pPr>
            <a:r>
              <a:rPr lang="de-DE" b="1" spc="-5" dirty="0" smtClean="0">
                <a:latin typeface="Arial"/>
                <a:cs typeface="Arial"/>
              </a:rPr>
              <a:t>Herr </a:t>
            </a:r>
            <a:r>
              <a:rPr lang="de-DE" b="1" spc="-5" dirty="0">
                <a:latin typeface="Arial"/>
                <a:cs typeface="Arial"/>
              </a:rPr>
              <a:t>Walm: </a:t>
            </a:r>
            <a:r>
              <a:rPr lang="de-DE" spc="-5" dirty="0">
                <a:latin typeface="Arial"/>
                <a:cs typeface="Arial"/>
              </a:rPr>
              <a:t>Gruppenkonsultation </a:t>
            </a:r>
            <a:r>
              <a:rPr lang="de-DE" spc="-5" dirty="0" smtClean="0">
                <a:latin typeface="Arial"/>
                <a:cs typeface="Arial"/>
              </a:rPr>
              <a:t>am 17.07.2026, 08.00-09.00 Uhr, Ort folgt per Mail.</a:t>
            </a:r>
            <a:endParaRPr lang="de-DE" spc="-5" dirty="0">
              <a:latin typeface="Arial"/>
              <a:cs typeface="Arial"/>
            </a:endParaRPr>
          </a:p>
          <a:p>
            <a:pPr marL="12700" marR="198120">
              <a:lnSpc>
                <a:spcPct val="100000"/>
              </a:lnSpc>
              <a:buClr>
                <a:srgbClr val="004899"/>
              </a:buClr>
              <a:tabLst>
                <a:tab pos="354965" algn="l"/>
                <a:tab pos="355600" algn="l"/>
              </a:tabLst>
            </a:pPr>
            <a:r>
              <a:rPr lang="de-DE" b="1" smtClean="0">
                <a:solidFill>
                  <a:prstClr val="black"/>
                </a:solidFill>
              </a:rPr>
              <a:t>Die </a:t>
            </a:r>
            <a:r>
              <a:rPr lang="de-DE" b="1" dirty="0">
                <a:solidFill>
                  <a:prstClr val="black"/>
                </a:solidFill>
              </a:rPr>
              <a:t>Einzelkonsultationen werden ggf. über </a:t>
            </a:r>
            <a:r>
              <a:rPr lang="de-DE" b="1" dirty="0" err="1">
                <a:solidFill>
                  <a:prstClr val="black"/>
                </a:solidFill>
              </a:rPr>
              <a:t>Stud.IP</a:t>
            </a:r>
            <a:r>
              <a:rPr lang="de-DE" b="1" dirty="0">
                <a:solidFill>
                  <a:prstClr val="black"/>
                </a:solidFill>
              </a:rPr>
              <a:t> bei den</a:t>
            </a:r>
            <a:r>
              <a:rPr lang="de-DE" b="1" spc="-185" dirty="0">
                <a:solidFill>
                  <a:prstClr val="black"/>
                </a:solidFill>
              </a:rPr>
              <a:t> </a:t>
            </a:r>
            <a:r>
              <a:rPr lang="de-DE" b="1" dirty="0">
                <a:solidFill>
                  <a:prstClr val="black"/>
                </a:solidFill>
              </a:rPr>
              <a:t>jeweiligen  Erstprüfenden</a:t>
            </a:r>
            <a:r>
              <a:rPr lang="de-DE" b="1" spc="-45" dirty="0">
                <a:solidFill>
                  <a:prstClr val="black"/>
                </a:solidFill>
              </a:rPr>
              <a:t> </a:t>
            </a:r>
            <a:r>
              <a:rPr lang="de-DE" b="1" dirty="0">
                <a:solidFill>
                  <a:prstClr val="black"/>
                </a:solidFill>
              </a:rPr>
              <a:t>gebucht.</a:t>
            </a:r>
          </a:p>
          <a:p>
            <a:pPr marL="355600" marR="198120" indent="-342900">
              <a:lnSpc>
                <a:spcPct val="100000"/>
              </a:lnSpc>
              <a:buClr>
                <a:srgbClr val="004899"/>
              </a:buClr>
              <a:buFont typeface="Arial"/>
              <a:buChar char="•"/>
              <a:tabLst>
                <a:tab pos="354965" algn="l"/>
                <a:tab pos="355600" algn="l"/>
              </a:tabLst>
            </a:pPr>
            <a:endParaRPr lang="de-DE" sz="1800" b="1" spc="-5" dirty="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9084" y="1344295"/>
            <a:ext cx="4174490" cy="391160"/>
          </a:xfrm>
          <a:prstGeom prst="rect">
            <a:avLst/>
          </a:prstGeom>
        </p:spPr>
        <p:txBody>
          <a:bodyPr vert="horz" wrap="square" lIns="0" tIns="12700" rIns="0" bIns="0" rtlCol="0">
            <a:spAutoFit/>
          </a:bodyPr>
          <a:lstStyle/>
          <a:p>
            <a:pPr marL="12700">
              <a:lnSpc>
                <a:spcPct val="100000"/>
              </a:lnSpc>
              <a:spcBef>
                <a:spcPts val="100"/>
              </a:spcBef>
            </a:pPr>
            <a:r>
              <a:rPr dirty="0"/>
              <a:t>2. </a:t>
            </a:r>
            <a:r>
              <a:rPr spc="-5" dirty="0"/>
              <a:t>Rahmenbedingungen</a:t>
            </a:r>
            <a:r>
              <a:rPr spc="-145" dirty="0"/>
              <a:t> </a:t>
            </a:r>
            <a:r>
              <a:rPr spc="-5" dirty="0"/>
              <a:t>(2/</a:t>
            </a:r>
            <a:r>
              <a:rPr lang="de-DE" spc="-5" dirty="0"/>
              <a:t>5</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8</a:t>
            </a:fld>
            <a:endParaRPr lang="de-DE"/>
          </a:p>
        </p:txBody>
      </p:sp>
      <p:sp>
        <p:nvSpPr>
          <p:cNvPr id="8" name="Textfeld 7">
            <a:extLst>
              <a:ext uri="{FF2B5EF4-FFF2-40B4-BE49-F238E27FC236}">
                <a16:creationId xmlns:a16="http://schemas.microsoft.com/office/drawing/2014/main" xmlns="" id="{7D4836BB-CC31-00C0-11ED-E92D55C5C03E}"/>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122" y="1838325"/>
            <a:ext cx="7581265" cy="4835298"/>
          </a:xfrm>
          <a:prstGeom prst="rect">
            <a:avLst/>
          </a:prstGeom>
        </p:spPr>
        <p:txBody>
          <a:bodyPr vert="horz" wrap="square" lIns="0" tIns="13335" rIns="0" bIns="0" rtlCol="0">
            <a:spAutoFit/>
          </a:bodyPr>
          <a:lstStyle/>
          <a:p>
            <a:pPr marL="355600" marR="784860" indent="-342900">
              <a:lnSpc>
                <a:spcPct val="100000"/>
              </a:lnSpc>
              <a:spcBef>
                <a:spcPts val="105"/>
              </a:spcBef>
              <a:buClr>
                <a:srgbClr val="004799"/>
              </a:buClr>
              <a:buFont typeface="Wingdings"/>
              <a:buChar char="⚫"/>
              <a:tabLst>
                <a:tab pos="354965" algn="l"/>
                <a:tab pos="355600" algn="l"/>
                <a:tab pos="2807970" algn="l"/>
              </a:tabLst>
            </a:pPr>
            <a:r>
              <a:rPr sz="2000" dirty="0">
                <a:latin typeface="Arial"/>
                <a:cs typeface="Arial"/>
              </a:rPr>
              <a:t>Nutzen Sie </a:t>
            </a:r>
            <a:r>
              <a:rPr sz="2000" spc="-15" dirty="0">
                <a:latin typeface="Arial"/>
                <a:cs typeface="Arial"/>
              </a:rPr>
              <a:t>frühzeitig </a:t>
            </a:r>
            <a:r>
              <a:rPr sz="2000" dirty="0">
                <a:latin typeface="Arial"/>
                <a:cs typeface="Arial"/>
              </a:rPr>
              <a:t>die </a:t>
            </a:r>
            <a:r>
              <a:rPr sz="2000" spc="-70" dirty="0">
                <a:latin typeface="Arial"/>
                <a:cs typeface="Arial"/>
              </a:rPr>
              <a:t>Möglichkeit </a:t>
            </a:r>
            <a:r>
              <a:rPr sz="2000" dirty="0">
                <a:latin typeface="Arial"/>
                <a:cs typeface="Arial"/>
              </a:rPr>
              <a:t>der </a:t>
            </a:r>
            <a:r>
              <a:rPr sz="2000" spc="-5" dirty="0" err="1">
                <a:latin typeface="Arial"/>
                <a:cs typeface="Arial"/>
              </a:rPr>
              <a:t>Konsultation</a:t>
            </a:r>
            <a:r>
              <a:rPr lang="de-DE" sz="2000" spc="-5" dirty="0">
                <a:latin typeface="Arial"/>
                <a:cs typeface="Arial"/>
              </a:rPr>
              <a:t> bei den Erstprüfenden</a:t>
            </a:r>
            <a:r>
              <a:rPr sz="2000" spc="-5" dirty="0">
                <a:latin typeface="Arial"/>
                <a:cs typeface="Arial"/>
              </a:rPr>
              <a:t>,</a:t>
            </a:r>
            <a:r>
              <a:rPr lang="de-DE" sz="2000" spc="-5" dirty="0">
                <a:latin typeface="Arial"/>
                <a:cs typeface="Arial"/>
              </a:rPr>
              <a:t> </a:t>
            </a:r>
            <a:r>
              <a:rPr sz="2000" dirty="0">
                <a:latin typeface="Arial"/>
                <a:cs typeface="Arial"/>
              </a:rPr>
              <a:t>um  Themen,</a:t>
            </a:r>
            <a:r>
              <a:rPr sz="2000" spc="-20" dirty="0">
                <a:latin typeface="Arial"/>
                <a:cs typeface="Arial"/>
              </a:rPr>
              <a:t> </a:t>
            </a:r>
            <a:r>
              <a:rPr sz="2000" dirty="0" err="1">
                <a:latin typeface="Arial"/>
                <a:cs typeface="Arial"/>
              </a:rPr>
              <a:t>Inhalte</a:t>
            </a:r>
            <a:r>
              <a:rPr sz="2000" spc="-95" dirty="0">
                <a:latin typeface="Arial"/>
                <a:cs typeface="Arial"/>
              </a:rPr>
              <a:t> </a:t>
            </a:r>
            <a:r>
              <a:rPr sz="2000" dirty="0">
                <a:latin typeface="Arial"/>
                <a:cs typeface="Arial"/>
              </a:rPr>
              <a:t>und</a:t>
            </a:r>
            <a:r>
              <a:rPr lang="de-DE" sz="2000" dirty="0">
                <a:latin typeface="Arial"/>
                <a:cs typeface="Arial"/>
              </a:rPr>
              <a:t> </a:t>
            </a:r>
            <a:r>
              <a:rPr sz="2000" spc="-5" dirty="0" err="1">
                <a:latin typeface="Arial"/>
                <a:cs typeface="Arial"/>
              </a:rPr>
              <a:t>Literatur</a:t>
            </a:r>
            <a:r>
              <a:rPr sz="2000" spc="-55" dirty="0">
                <a:latin typeface="Arial"/>
                <a:cs typeface="Arial"/>
              </a:rPr>
              <a:t> </a:t>
            </a:r>
            <a:r>
              <a:rPr sz="2000" spc="-5" dirty="0">
                <a:latin typeface="Arial"/>
                <a:cs typeface="Arial"/>
              </a:rPr>
              <a:t>abzustimmen.</a:t>
            </a:r>
            <a:endParaRPr sz="2000" dirty="0">
              <a:latin typeface="Arial"/>
              <a:cs typeface="Arial"/>
            </a:endParaRPr>
          </a:p>
          <a:p>
            <a:pPr marL="355600" marR="269240" indent="-342900">
              <a:lnSpc>
                <a:spcPct val="100000"/>
              </a:lnSpc>
              <a:spcBef>
                <a:spcPts val="1595"/>
              </a:spcBef>
              <a:buClr>
                <a:srgbClr val="004799"/>
              </a:buClr>
              <a:buFont typeface="Wingdings"/>
              <a:buChar char="⚫"/>
              <a:tabLst>
                <a:tab pos="354965" algn="l"/>
                <a:tab pos="355600" algn="l"/>
              </a:tabLst>
            </a:pPr>
            <a:r>
              <a:rPr sz="2000" dirty="0">
                <a:latin typeface="Arial"/>
                <a:cs typeface="Arial"/>
              </a:rPr>
              <a:t>Gehen </a:t>
            </a:r>
            <a:r>
              <a:rPr sz="2000" spc="-5" dirty="0">
                <a:latin typeface="Arial"/>
                <a:cs typeface="Arial"/>
              </a:rPr>
              <a:t>Sie vorbereitet </a:t>
            </a:r>
            <a:r>
              <a:rPr sz="2000" dirty="0">
                <a:latin typeface="Arial"/>
                <a:cs typeface="Arial"/>
              </a:rPr>
              <a:t>in die </a:t>
            </a:r>
            <a:r>
              <a:rPr sz="2000" spc="-5" dirty="0">
                <a:latin typeface="Arial"/>
                <a:cs typeface="Arial"/>
              </a:rPr>
              <a:t>Konsultation </a:t>
            </a:r>
            <a:r>
              <a:rPr sz="2000" dirty="0">
                <a:latin typeface="Arial"/>
                <a:cs typeface="Arial"/>
              </a:rPr>
              <a:t>und nutzen </a:t>
            </a:r>
            <a:r>
              <a:rPr sz="2000" spc="-5" dirty="0" err="1">
                <a:latin typeface="Arial"/>
                <a:cs typeface="Arial"/>
              </a:rPr>
              <a:t>Sie</a:t>
            </a:r>
            <a:r>
              <a:rPr sz="2000" spc="-5" dirty="0">
                <a:latin typeface="Arial"/>
                <a:cs typeface="Arial"/>
              </a:rPr>
              <a:t> </a:t>
            </a:r>
            <a:r>
              <a:rPr sz="2000" dirty="0">
                <a:latin typeface="Arial"/>
                <a:cs typeface="Arial"/>
              </a:rPr>
              <a:t>den </a:t>
            </a:r>
            <a:r>
              <a:rPr lang="de-DE" sz="2000" spc="-5" dirty="0">
                <a:latin typeface="Arial"/>
                <a:cs typeface="Arial"/>
              </a:rPr>
              <a:t>Formblatt</a:t>
            </a:r>
            <a:r>
              <a:rPr sz="2000" spc="-5" dirty="0" err="1">
                <a:latin typeface="Arial"/>
                <a:cs typeface="Arial"/>
              </a:rPr>
              <a:t>vordruck</a:t>
            </a:r>
            <a:r>
              <a:rPr lang="de-DE" sz="2000" spc="-5" dirty="0">
                <a:latin typeface="Arial"/>
                <a:cs typeface="Arial"/>
              </a:rPr>
              <a:t>.</a:t>
            </a:r>
            <a:r>
              <a:rPr sz="2000" spc="-5" dirty="0">
                <a:latin typeface="Arial"/>
                <a:cs typeface="Arial"/>
              </a:rPr>
              <a:t> (</a:t>
            </a:r>
            <a:r>
              <a:rPr lang="de-DE" sz="2000" spc="-5" dirty="0">
                <a:latin typeface="Arial"/>
                <a:cs typeface="Arial"/>
              </a:rPr>
              <a:t>https://www.isb.uni-rostock.de/pruefungen/</a:t>
            </a:r>
            <a:r>
              <a:rPr sz="2000" spc="-5" dirty="0">
                <a:latin typeface="Arial"/>
                <a:cs typeface="Arial"/>
              </a:rPr>
              <a:t>)</a:t>
            </a:r>
            <a:r>
              <a:rPr lang="de-DE" sz="2000" spc="-5" dirty="0">
                <a:latin typeface="Arial"/>
                <a:cs typeface="Arial"/>
              </a:rPr>
              <a:t> </a:t>
            </a:r>
            <a:r>
              <a:rPr sz="2000" dirty="0" err="1">
                <a:latin typeface="Arial"/>
                <a:cs typeface="Arial"/>
              </a:rPr>
              <a:t>Bringen</a:t>
            </a:r>
            <a:r>
              <a:rPr sz="2000" dirty="0">
                <a:latin typeface="Arial"/>
                <a:cs typeface="Arial"/>
              </a:rPr>
              <a:t> Sie </a:t>
            </a:r>
            <a:r>
              <a:rPr sz="2000" dirty="0" err="1">
                <a:latin typeface="Arial"/>
                <a:cs typeface="Arial"/>
              </a:rPr>
              <a:t>mögliche</a:t>
            </a:r>
            <a:r>
              <a:rPr sz="2000" dirty="0">
                <a:latin typeface="Arial"/>
                <a:cs typeface="Arial"/>
              </a:rPr>
              <a:t> </a:t>
            </a:r>
            <a:r>
              <a:rPr sz="2000" spc="-5" dirty="0" err="1">
                <a:latin typeface="Arial"/>
                <a:cs typeface="Arial"/>
              </a:rPr>
              <a:t>Literaturlisten</a:t>
            </a:r>
            <a:r>
              <a:rPr sz="2000" spc="-5" dirty="0">
                <a:latin typeface="Arial"/>
                <a:cs typeface="Arial"/>
              </a:rPr>
              <a:t> und</a:t>
            </a:r>
            <a:r>
              <a:rPr lang="de-DE" sz="2000" spc="-5" dirty="0">
                <a:latin typeface="Arial"/>
                <a:cs typeface="Arial"/>
              </a:rPr>
              <a:t> </a:t>
            </a:r>
            <a:r>
              <a:rPr sz="2000" spc="-5" dirty="0" err="1">
                <a:latin typeface="Arial"/>
                <a:cs typeface="Arial"/>
              </a:rPr>
              <a:t>Thesenpapiere</a:t>
            </a:r>
            <a:r>
              <a:rPr sz="2000" spc="-60" dirty="0">
                <a:latin typeface="Arial"/>
                <a:cs typeface="Arial"/>
              </a:rPr>
              <a:t> </a:t>
            </a:r>
            <a:r>
              <a:rPr sz="2000" spc="-5" dirty="0">
                <a:latin typeface="Arial"/>
                <a:cs typeface="Arial"/>
              </a:rPr>
              <a:t>mit.</a:t>
            </a:r>
            <a:endParaRPr sz="2000" dirty="0">
              <a:latin typeface="Arial"/>
              <a:cs typeface="Arial"/>
            </a:endParaRPr>
          </a:p>
          <a:p>
            <a:pPr marL="355600" indent="-342900">
              <a:lnSpc>
                <a:spcPct val="100000"/>
              </a:lnSpc>
              <a:spcBef>
                <a:spcPts val="1610"/>
              </a:spcBef>
              <a:buClr>
                <a:srgbClr val="004799"/>
              </a:buClr>
              <a:buFont typeface="Wingdings"/>
              <a:buChar char="⚫"/>
              <a:tabLst>
                <a:tab pos="354965" algn="l"/>
                <a:tab pos="355600" algn="l"/>
              </a:tabLst>
            </a:pPr>
            <a:r>
              <a:rPr sz="2000" spc="-5" dirty="0">
                <a:latin typeface="Arial"/>
                <a:cs typeface="Arial"/>
              </a:rPr>
              <a:t>Informieren Sie </a:t>
            </a:r>
            <a:r>
              <a:rPr sz="2000" dirty="0">
                <a:latin typeface="Arial"/>
                <a:cs typeface="Arial"/>
              </a:rPr>
              <a:t>sich </a:t>
            </a:r>
            <a:r>
              <a:rPr sz="2000" spc="-5" dirty="0">
                <a:latin typeface="Arial"/>
                <a:cs typeface="Arial"/>
              </a:rPr>
              <a:t>eigenständig </a:t>
            </a:r>
            <a:r>
              <a:rPr sz="2000" dirty="0">
                <a:latin typeface="Arial"/>
                <a:cs typeface="Arial"/>
              </a:rPr>
              <a:t>über </a:t>
            </a:r>
            <a:r>
              <a:rPr sz="2000" dirty="0" err="1">
                <a:latin typeface="Arial"/>
                <a:cs typeface="Arial"/>
              </a:rPr>
              <a:t>Ihren</a:t>
            </a:r>
            <a:r>
              <a:rPr sz="2000" dirty="0">
                <a:latin typeface="Arial"/>
                <a:cs typeface="Arial"/>
              </a:rPr>
              <a:t> </a:t>
            </a:r>
            <a:r>
              <a:rPr lang="de-DE" sz="2000" dirty="0" smtClean="0">
                <a:latin typeface="Arial"/>
                <a:cs typeface="Arial"/>
              </a:rPr>
              <a:t>aktuellen </a:t>
            </a:r>
            <a:r>
              <a:rPr sz="2000" spc="-5" dirty="0" err="1" smtClean="0">
                <a:latin typeface="Arial"/>
                <a:cs typeface="Arial"/>
              </a:rPr>
              <a:t>Prüfungstermin</a:t>
            </a:r>
            <a:r>
              <a:rPr sz="2000" spc="-300" dirty="0" smtClean="0">
                <a:solidFill>
                  <a:srgbClr val="FF0000"/>
                </a:solidFill>
                <a:latin typeface="Arial"/>
                <a:cs typeface="Arial"/>
              </a:rPr>
              <a:t> </a:t>
            </a:r>
            <a:r>
              <a:rPr sz="2000" dirty="0" smtClean="0">
                <a:latin typeface="Arial"/>
                <a:cs typeface="Arial"/>
              </a:rPr>
              <a:t>in</a:t>
            </a:r>
            <a:r>
              <a:rPr lang="de-DE" sz="2000" dirty="0" smtClean="0">
                <a:latin typeface="Arial"/>
                <a:cs typeface="Arial"/>
              </a:rPr>
              <a:t> </a:t>
            </a:r>
            <a:r>
              <a:rPr sz="2000" dirty="0" err="1" smtClean="0">
                <a:latin typeface="Arial"/>
                <a:cs typeface="Arial"/>
              </a:rPr>
              <a:t>Ihrem</a:t>
            </a:r>
            <a:r>
              <a:rPr sz="2000" dirty="0" smtClean="0">
                <a:latin typeface="Arial"/>
                <a:cs typeface="Arial"/>
              </a:rPr>
              <a:t> </a:t>
            </a:r>
            <a:r>
              <a:rPr sz="2000" spc="-5" dirty="0">
                <a:latin typeface="Arial"/>
                <a:cs typeface="Arial"/>
              </a:rPr>
              <a:t>Prüfungsaccount </a:t>
            </a:r>
            <a:r>
              <a:rPr sz="2000" dirty="0">
                <a:latin typeface="Arial"/>
                <a:cs typeface="Arial"/>
              </a:rPr>
              <a:t>beim</a:t>
            </a:r>
            <a:r>
              <a:rPr sz="2000" spc="-155" dirty="0">
                <a:latin typeface="Arial"/>
                <a:cs typeface="Arial"/>
              </a:rPr>
              <a:t> </a:t>
            </a:r>
            <a:r>
              <a:rPr sz="2000" spc="-40" dirty="0">
                <a:latin typeface="Arial"/>
                <a:cs typeface="Arial"/>
              </a:rPr>
              <a:t>ZPA.</a:t>
            </a:r>
            <a:endParaRPr sz="2000" dirty="0">
              <a:latin typeface="Arial"/>
              <a:cs typeface="Arial"/>
            </a:endParaRPr>
          </a:p>
          <a:p>
            <a:pPr marL="355600" marR="5080" indent="-342900">
              <a:lnSpc>
                <a:spcPct val="100000"/>
              </a:lnSpc>
              <a:spcBef>
                <a:spcPts val="1595"/>
              </a:spcBef>
              <a:buClr>
                <a:srgbClr val="004799"/>
              </a:buClr>
              <a:buFont typeface="Wingdings"/>
              <a:buChar char="⚫"/>
              <a:tabLst>
                <a:tab pos="354965" algn="l"/>
                <a:tab pos="355600" algn="l"/>
              </a:tabLst>
            </a:pPr>
            <a:r>
              <a:rPr sz="2000" spc="-5" dirty="0">
                <a:latin typeface="Arial"/>
                <a:cs typeface="Arial"/>
              </a:rPr>
              <a:t>Bitte </a:t>
            </a:r>
            <a:r>
              <a:rPr sz="2000" spc="-10" dirty="0">
                <a:latin typeface="Arial"/>
                <a:cs typeface="Arial"/>
              </a:rPr>
              <a:t>schicken </a:t>
            </a:r>
            <a:r>
              <a:rPr sz="2000" dirty="0" err="1">
                <a:latin typeface="Arial"/>
                <a:cs typeface="Arial"/>
              </a:rPr>
              <a:t>Sie</a:t>
            </a:r>
            <a:r>
              <a:rPr sz="2000" dirty="0">
                <a:latin typeface="Arial"/>
                <a:cs typeface="Arial"/>
              </a:rPr>
              <a:t> </a:t>
            </a:r>
            <a:r>
              <a:rPr sz="2000" dirty="0" err="1">
                <a:latin typeface="Arial"/>
                <a:cs typeface="Arial"/>
              </a:rPr>
              <a:t>Ihr</a:t>
            </a:r>
            <a:r>
              <a:rPr lang="de-DE" sz="2000" dirty="0">
                <a:latin typeface="Arial"/>
                <a:cs typeface="Arial"/>
              </a:rPr>
              <a:t> Formblatt</a:t>
            </a:r>
            <a:r>
              <a:rPr lang="de-DE" sz="2000" spc="-5" dirty="0">
                <a:latin typeface="Arial"/>
                <a:cs typeface="Arial"/>
              </a:rPr>
              <a:t> (und die Einverständniserklärung im Fall der digitalen MP)</a:t>
            </a:r>
            <a:r>
              <a:rPr sz="2000" spc="-5" dirty="0">
                <a:latin typeface="Arial"/>
                <a:cs typeface="Arial"/>
              </a:rPr>
              <a:t> </a:t>
            </a:r>
            <a:r>
              <a:rPr sz="2000" dirty="0" err="1">
                <a:latin typeface="Arial"/>
                <a:cs typeface="Arial"/>
              </a:rPr>
              <a:t>sieben</a:t>
            </a:r>
            <a:r>
              <a:rPr sz="2000" dirty="0">
                <a:latin typeface="Arial"/>
                <a:cs typeface="Arial"/>
              </a:rPr>
              <a:t> </a:t>
            </a:r>
            <a:r>
              <a:rPr sz="2000" spc="-5" dirty="0" err="1">
                <a:latin typeface="Arial"/>
                <a:cs typeface="Arial"/>
              </a:rPr>
              <a:t>Kalendertage</a:t>
            </a:r>
            <a:r>
              <a:rPr lang="de-DE" sz="2000" spc="-5" dirty="0">
                <a:latin typeface="Arial"/>
                <a:cs typeface="Arial"/>
              </a:rPr>
              <a:t> vor</a:t>
            </a:r>
            <a:r>
              <a:rPr sz="2000" spc="-5" dirty="0">
                <a:latin typeface="Arial"/>
                <a:cs typeface="Arial"/>
              </a:rPr>
              <a:t> </a:t>
            </a:r>
            <a:r>
              <a:rPr sz="2000" dirty="0">
                <a:latin typeface="Arial"/>
                <a:cs typeface="Arial"/>
              </a:rPr>
              <a:t>der </a:t>
            </a:r>
            <a:r>
              <a:rPr sz="2000" dirty="0" err="1">
                <a:latin typeface="Arial"/>
                <a:cs typeface="Arial"/>
              </a:rPr>
              <a:t>Prüfung</a:t>
            </a:r>
            <a:r>
              <a:rPr sz="2000" dirty="0">
                <a:latin typeface="Arial"/>
                <a:cs typeface="Arial"/>
              </a:rPr>
              <a:t> an</a:t>
            </a:r>
            <a:r>
              <a:rPr lang="de-DE" sz="2000" dirty="0">
                <a:latin typeface="Arial"/>
                <a:cs typeface="Arial"/>
              </a:rPr>
              <a:t> </a:t>
            </a:r>
            <a:r>
              <a:rPr sz="2000" dirty="0">
                <a:latin typeface="Arial"/>
                <a:cs typeface="Arial"/>
              </a:rPr>
              <a:t>die</a:t>
            </a:r>
            <a:r>
              <a:rPr sz="2000" spc="-175" dirty="0">
                <a:latin typeface="Arial"/>
                <a:cs typeface="Arial"/>
              </a:rPr>
              <a:t> </a:t>
            </a:r>
            <a:r>
              <a:rPr lang="de-DE" sz="2000" spc="-175" dirty="0">
                <a:latin typeface="Arial"/>
                <a:cs typeface="Arial"/>
              </a:rPr>
              <a:t>beiden </a:t>
            </a:r>
            <a:r>
              <a:rPr sz="2000" spc="-5" dirty="0" err="1">
                <a:latin typeface="Arial"/>
                <a:cs typeface="Arial"/>
              </a:rPr>
              <a:t>Prüfenden</a:t>
            </a:r>
            <a:r>
              <a:rPr sz="2000" spc="-5" dirty="0">
                <a:latin typeface="Arial"/>
                <a:cs typeface="Arial"/>
              </a:rPr>
              <a:t>.</a:t>
            </a:r>
            <a:endParaRPr sz="2000" dirty="0">
              <a:latin typeface="Arial"/>
              <a:cs typeface="Arial"/>
            </a:endParaRPr>
          </a:p>
          <a:p>
            <a:pPr marL="355600" indent="-342900">
              <a:lnSpc>
                <a:spcPct val="100000"/>
              </a:lnSpc>
              <a:spcBef>
                <a:spcPts val="1600"/>
              </a:spcBef>
              <a:buClr>
                <a:srgbClr val="004799"/>
              </a:buClr>
              <a:buFont typeface="Wingdings"/>
              <a:buChar char="⚫"/>
              <a:tabLst>
                <a:tab pos="354965" algn="l"/>
                <a:tab pos="355600" algn="l"/>
              </a:tabLst>
            </a:pPr>
            <a:r>
              <a:rPr sz="2000" dirty="0">
                <a:latin typeface="Arial"/>
                <a:cs typeface="Arial"/>
              </a:rPr>
              <a:t>Nehmen</a:t>
            </a:r>
            <a:r>
              <a:rPr sz="2000" spc="-25" dirty="0">
                <a:latin typeface="Arial"/>
                <a:cs typeface="Arial"/>
              </a:rPr>
              <a:t> </a:t>
            </a:r>
            <a:r>
              <a:rPr sz="2000" dirty="0">
                <a:latin typeface="Arial"/>
                <a:cs typeface="Arial"/>
              </a:rPr>
              <a:t>Sie</a:t>
            </a:r>
            <a:r>
              <a:rPr sz="2000" spc="-20" dirty="0">
                <a:latin typeface="Arial"/>
                <a:cs typeface="Arial"/>
              </a:rPr>
              <a:t> </a:t>
            </a:r>
            <a:r>
              <a:rPr sz="2000" dirty="0">
                <a:latin typeface="Arial"/>
                <a:cs typeface="Arial"/>
              </a:rPr>
              <a:t>im</a:t>
            </a:r>
            <a:r>
              <a:rPr sz="2000" spc="-20" dirty="0">
                <a:latin typeface="Arial"/>
                <a:cs typeface="Arial"/>
              </a:rPr>
              <a:t> </a:t>
            </a:r>
            <a:r>
              <a:rPr sz="2000" spc="-5" dirty="0">
                <a:latin typeface="Arial"/>
                <a:cs typeface="Arial"/>
              </a:rPr>
              <a:t>gesamten</a:t>
            </a:r>
            <a:r>
              <a:rPr sz="2000" spc="-60" dirty="0">
                <a:latin typeface="Arial"/>
                <a:cs typeface="Arial"/>
              </a:rPr>
              <a:t> </a:t>
            </a:r>
            <a:r>
              <a:rPr sz="2000" dirty="0">
                <a:latin typeface="Arial"/>
                <a:cs typeface="Arial"/>
              </a:rPr>
              <a:t>Prozess</a:t>
            </a:r>
            <a:r>
              <a:rPr sz="2000" spc="-65" dirty="0">
                <a:latin typeface="Arial"/>
                <a:cs typeface="Arial"/>
              </a:rPr>
              <a:t> </a:t>
            </a:r>
            <a:r>
              <a:rPr sz="2000" dirty="0">
                <a:latin typeface="Arial"/>
                <a:cs typeface="Arial"/>
              </a:rPr>
              <a:t>eine</a:t>
            </a:r>
            <a:r>
              <a:rPr sz="2000" spc="-15" dirty="0">
                <a:latin typeface="Arial"/>
                <a:cs typeface="Arial"/>
              </a:rPr>
              <a:t> </a:t>
            </a:r>
            <a:r>
              <a:rPr sz="2000" spc="-10" dirty="0">
                <a:latin typeface="Arial"/>
                <a:cs typeface="Arial"/>
              </a:rPr>
              <a:t>aktive</a:t>
            </a:r>
            <a:r>
              <a:rPr sz="2000" spc="-70" dirty="0">
                <a:solidFill>
                  <a:srgbClr val="FF0000"/>
                </a:solidFill>
                <a:latin typeface="Arial"/>
                <a:cs typeface="Arial"/>
              </a:rPr>
              <a:t> </a:t>
            </a:r>
            <a:r>
              <a:rPr sz="2000" dirty="0">
                <a:latin typeface="Arial"/>
                <a:cs typeface="Arial"/>
              </a:rPr>
              <a:t>Rolle</a:t>
            </a:r>
            <a:r>
              <a:rPr sz="2000" spc="-220" dirty="0">
                <a:latin typeface="Arial"/>
                <a:cs typeface="Arial"/>
              </a:rPr>
              <a:t> </a:t>
            </a:r>
            <a:r>
              <a:rPr sz="2000" dirty="0">
                <a:latin typeface="Arial"/>
                <a:cs typeface="Arial"/>
              </a:rPr>
              <a:t>ein.</a:t>
            </a:r>
          </a:p>
        </p:txBody>
      </p:sp>
      <p:sp>
        <p:nvSpPr>
          <p:cNvPr id="5" name="object 5"/>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t>© 2020 UNIVERSITÄT</a:t>
            </a:r>
            <a:r>
              <a:rPr spc="-60"/>
              <a:t> </a:t>
            </a:r>
            <a:r>
              <a:t>ROSTOCK</a:t>
            </a:r>
            <a:endParaRPr dirty="0"/>
          </a:p>
        </p:txBody>
      </p:sp>
      <p:sp>
        <p:nvSpPr>
          <p:cNvPr id="6" name="object 6"/>
          <p:cNvSpPr txBox="1"/>
          <p:nvPr/>
        </p:nvSpPr>
        <p:spPr>
          <a:xfrm>
            <a:off x="4661661" y="6636573"/>
            <a:ext cx="2375535" cy="149860"/>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Verdana"/>
                <a:cs typeface="Verdana"/>
              </a:rPr>
              <a:t>Konsultation zur </a:t>
            </a:r>
            <a:r>
              <a:rPr sz="800" dirty="0">
                <a:solidFill>
                  <a:srgbClr val="FFFFFF"/>
                </a:solidFill>
                <a:latin typeface="Verdana"/>
                <a:cs typeface="Verdana"/>
              </a:rPr>
              <a:t>Vorbereitung </a:t>
            </a:r>
            <a:r>
              <a:rPr sz="800" spc="-5" dirty="0">
                <a:solidFill>
                  <a:srgbClr val="FFFFFF"/>
                </a:solidFill>
                <a:latin typeface="Verdana"/>
                <a:cs typeface="Verdana"/>
              </a:rPr>
              <a:t>auf </a:t>
            </a:r>
            <a:r>
              <a:rPr sz="800" dirty="0">
                <a:solidFill>
                  <a:srgbClr val="FFFFFF"/>
                </a:solidFill>
                <a:latin typeface="Verdana"/>
                <a:cs typeface="Verdana"/>
              </a:rPr>
              <a:t>die</a:t>
            </a:r>
            <a:r>
              <a:rPr sz="800" spc="5" dirty="0">
                <a:solidFill>
                  <a:srgbClr val="FFFFFF"/>
                </a:solidFill>
                <a:latin typeface="Verdana"/>
                <a:cs typeface="Verdana"/>
              </a:rPr>
              <a:t> </a:t>
            </a:r>
            <a:r>
              <a:rPr sz="800" spc="-5" dirty="0">
                <a:solidFill>
                  <a:srgbClr val="FFFFFF"/>
                </a:solidFill>
                <a:latin typeface="Verdana"/>
                <a:cs typeface="Verdana"/>
              </a:rPr>
              <a:t>Prüfung</a:t>
            </a:r>
            <a:endParaRPr sz="800">
              <a:latin typeface="Verdana"/>
              <a:cs typeface="Verdana"/>
            </a:endParaRPr>
          </a:p>
        </p:txBody>
      </p:sp>
      <p:sp>
        <p:nvSpPr>
          <p:cNvPr id="3" name="object 3"/>
          <p:cNvSpPr txBox="1">
            <a:spLocks noGrp="1"/>
          </p:cNvSpPr>
          <p:nvPr>
            <p:ph type="title"/>
          </p:nvPr>
        </p:nvSpPr>
        <p:spPr>
          <a:xfrm>
            <a:off x="399084" y="1344295"/>
            <a:ext cx="4157345" cy="391160"/>
          </a:xfrm>
          <a:prstGeom prst="rect">
            <a:avLst/>
          </a:prstGeom>
        </p:spPr>
        <p:txBody>
          <a:bodyPr vert="horz" wrap="square" lIns="0" tIns="12700" rIns="0" bIns="0" rtlCol="0">
            <a:spAutoFit/>
          </a:bodyPr>
          <a:lstStyle/>
          <a:p>
            <a:pPr marL="12700">
              <a:lnSpc>
                <a:spcPct val="100000"/>
              </a:lnSpc>
              <a:spcBef>
                <a:spcPts val="100"/>
              </a:spcBef>
            </a:pPr>
            <a:r>
              <a:rPr spc="-5" dirty="0"/>
              <a:t>2. Rahmenbedingungen</a:t>
            </a:r>
            <a:r>
              <a:rPr spc="-280" dirty="0"/>
              <a:t> </a:t>
            </a:r>
            <a:r>
              <a:rPr spc="-5" dirty="0"/>
              <a:t>(3/</a:t>
            </a:r>
            <a:r>
              <a:rPr lang="de-DE" spc="-5" dirty="0"/>
              <a:t>5</a:t>
            </a:r>
            <a:r>
              <a:rPr spc="-5" dirty="0"/>
              <a:t>)</a:t>
            </a:r>
          </a:p>
        </p:txBody>
      </p:sp>
      <p:sp>
        <p:nvSpPr>
          <p:cNvPr id="7" name="Foliennummernplatzhalter 6"/>
          <p:cNvSpPr>
            <a:spLocks noGrp="1"/>
          </p:cNvSpPr>
          <p:nvPr>
            <p:ph type="sldNum" sz="quarter" idx="7"/>
          </p:nvPr>
        </p:nvSpPr>
        <p:spPr/>
        <p:txBody>
          <a:bodyPr/>
          <a:lstStyle/>
          <a:p>
            <a:fld id="{B6F15528-21DE-4FAA-801E-634DDDAF4B2B}" type="slidenum">
              <a:rPr lang="de-DE" smtClean="0"/>
              <a:t>9</a:t>
            </a:fld>
            <a:endParaRPr lang="de-DE"/>
          </a:p>
        </p:txBody>
      </p:sp>
      <p:sp>
        <p:nvSpPr>
          <p:cNvPr id="8" name="Textfeld 7">
            <a:extLst>
              <a:ext uri="{FF2B5EF4-FFF2-40B4-BE49-F238E27FC236}">
                <a16:creationId xmlns:a16="http://schemas.microsoft.com/office/drawing/2014/main" xmlns="" id="{C46EDA78-173A-E094-0E0C-5B2A1C03D5AB}"/>
              </a:ext>
            </a:extLst>
          </p:cNvPr>
          <p:cNvSpPr txBox="1"/>
          <p:nvPr/>
        </p:nvSpPr>
        <p:spPr>
          <a:xfrm>
            <a:off x="395122" y="6590582"/>
            <a:ext cx="887095" cy="215444"/>
          </a:xfrm>
          <a:prstGeom prst="rect">
            <a:avLst/>
          </a:prstGeom>
          <a:solidFill>
            <a:srgbClr val="004799"/>
          </a:solidFill>
          <a:ln>
            <a:noFill/>
          </a:ln>
        </p:spPr>
        <p:txBody>
          <a:bodyPr wrap="square" rtlCol="0">
            <a:spAutoFit/>
          </a:bodyPr>
          <a:lstStyle/>
          <a:p>
            <a:r>
              <a:rPr lang="de-DE" sz="800" dirty="0">
                <a:solidFill>
                  <a:schemeClr val="bg1"/>
                </a:solidFill>
                <a:latin typeface="Verdana" panose="020B0604030504040204" pitchFamily="34" charset="0"/>
                <a:ea typeface="Verdana" panose="020B0604030504040204" pitchFamily="34" charset="0"/>
              </a:rPr>
              <a:t>26.01.2023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2930</Words>
  <Application>Microsoft Office PowerPoint</Application>
  <PresentationFormat>Bildschirmpräsentation (4:3)</PresentationFormat>
  <Paragraphs>399</Paragraphs>
  <Slides>34</Slides>
  <Notes>13</Notes>
  <HiddenSlides>13</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34</vt:i4>
      </vt:variant>
    </vt:vector>
  </HeadingPairs>
  <TitlesOfParts>
    <vt:vector size="43" baseType="lpstr">
      <vt:lpstr>Arial</vt:lpstr>
      <vt:lpstr>Calibri</vt:lpstr>
      <vt:lpstr>Carlito</vt:lpstr>
      <vt:lpstr>Liberation Sans Narrow</vt:lpstr>
      <vt:lpstr>Times New Roman</vt:lpstr>
      <vt:lpstr>Trebuchet MS</vt:lpstr>
      <vt:lpstr>Verdana</vt:lpstr>
      <vt:lpstr>Wingdings</vt:lpstr>
      <vt:lpstr>Office Theme</vt:lpstr>
      <vt:lpstr>  Prüfungskonsultation für die mündlichen Prüfungen  im Modul: </vt:lpstr>
      <vt:lpstr>Hintergrund und Ziele der hybriden Konsultation</vt:lpstr>
      <vt:lpstr>1. Wichtige Rahmenpapiere (1/4)</vt:lpstr>
      <vt:lpstr>1. Wichtige Rahmenpapiere (2/4)</vt:lpstr>
      <vt:lpstr>1. Wichtige Rahmenpapiere (3/4)</vt:lpstr>
      <vt:lpstr>1. Wichtige Rahmenpapiere (4/4)</vt:lpstr>
      <vt:lpstr>2. Rahmenbedingungen (1/5)</vt:lpstr>
      <vt:lpstr>2. Rahmenbedingungen (2/5)</vt:lpstr>
      <vt:lpstr>2. Rahmenbedingungen (3/5)</vt:lpstr>
      <vt:lpstr>2. Rahmenbedingungen (4/5)</vt:lpstr>
      <vt:lpstr>2. Rahmenbedingungen (5/5)</vt:lpstr>
      <vt:lpstr>3. Prüfungsanforderungen (1/7)</vt:lpstr>
      <vt:lpstr>3. Prüfungsanforderungen (2/7)</vt:lpstr>
      <vt:lpstr>3. Prüfungsanforderungen (3/7)</vt:lpstr>
      <vt:lpstr>3. Prüfungsanforderungen (4/7)</vt:lpstr>
      <vt:lpstr>3. Prüfungsanforderungen (5/7)</vt:lpstr>
      <vt:lpstr>3. Prüfungsanforderungen (6/7)</vt:lpstr>
      <vt:lpstr>3. Prüfungsanforderungen (7/7)</vt:lpstr>
      <vt:lpstr>4. Abstimmung der Prüfungsinhalte (1/4)</vt:lpstr>
      <vt:lpstr>PowerPoint-Präsentation</vt:lpstr>
      <vt:lpstr>4. Abstimmung der Prüfungsinhalte (3/4)</vt:lpstr>
      <vt:lpstr>4. Abstimmung der Prüfungsinhalte (4/4)</vt:lpstr>
      <vt:lpstr>5. Literaturrecherchen und Literaturempfehlungen (1/9)</vt:lpstr>
      <vt:lpstr>5. Literaturrecherchen und Literaturempfehlungen (2/9)</vt:lpstr>
      <vt:lpstr>5. Literaturrecherchen und Literaturempfehlungen (3/9)</vt:lpstr>
      <vt:lpstr>5. Literaturrecherchen und Literaturempfehlungen (4/9)</vt:lpstr>
      <vt:lpstr>5. Literaturrecherchen und Literaturempfehlungen (5/9)</vt:lpstr>
      <vt:lpstr>5. Literaturrecherchen und Literaturempfehlungen (6/9)</vt:lpstr>
      <vt:lpstr>5. Literaturrecherchen und Literaturempfehlungen (7/9)</vt:lpstr>
      <vt:lpstr>5. Literaturrecherchen und Literaturempfehlungen (8/9)</vt:lpstr>
      <vt:lpstr>5. Literaturrecherchen und Literaturempfehlungen (9/9)</vt:lpstr>
      <vt:lpstr>Beratungsmöglichkeiten bei Herausforderungen in der Prüfungsvorbereitung (Umgang mit Prüfungsangst u.ä.)</vt:lpstr>
      <vt:lpstr>Sie finden diese Präsentation auf der  Homepage des Instituts für Schulpädagogik  und Bildungsforschung im Bereich „Prüfungen“ im Unterbereich „Hinweise zur mündlichen Prüfung am Institut für Schulpädagogik und Bildungsforschung (ISB)“, Reiter „Präsentation zur Einführungsveranstaltung (online)“.</vt:lpstr>
      <vt:lpstr>Wir wünschen  Ihnen viel Erfolg  für Ihre Prüfungen!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PeterKuhnert</dc:creator>
  <cp:lastModifiedBy>PeterKuhnert</cp:lastModifiedBy>
  <cp:revision>157</cp:revision>
  <cp:lastPrinted>2021-01-27T14:35:12Z</cp:lastPrinted>
  <dcterms:created xsi:type="dcterms:W3CDTF">2021-01-01T09:04:20Z</dcterms:created>
  <dcterms:modified xsi:type="dcterms:W3CDTF">2026-07-02T15:32:01Z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2020-07-03T00:00:00Z</vt:filetime>
  </property>
  <property fmtid="{D5CDD505-2E9C-101B-9397-08002B2CF9AE}" pid="3" name="Creator">
    <vt:lpwstr>Microsoft® PowerPoint® 2019</vt:lpwstr>
  </property>
  <property fmtid="{D5CDD505-2E9C-101B-9397-08002B2CF9AE}" pid="4" name="LastSaved">
    <vt:filetime>2021-01-01T00:00:00Z</vt:filetime>
  </property>
</Properties>
</file>